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72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5"/>
    <a:srgbClr val="864AD6"/>
    <a:srgbClr val="46F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4660"/>
  </p:normalViewPr>
  <p:slideViewPr>
    <p:cSldViewPr>
      <p:cViewPr varScale="1">
        <p:scale>
          <a:sx n="75" d="100"/>
          <a:sy n="75" d="100"/>
        </p:scale>
        <p:origin x="162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1165-5A2F-415A-AFF1-D467611FF49F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A246-12AC-47A7-9C4A-C0D5EDB32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1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C6BC-B7DE-4F3C-A9FE-28DCD4688F8B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7.jpeg"/><Relationship Id="rId7" Type="http://schemas.openxmlformats.org/officeDocument/2006/relationships/image" Target="../media/image4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7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10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10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4800"/>
            <a:ext cx="4254146" cy="340209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81280" y="3886200"/>
            <a:ext cx="8991600" cy="255454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MSP  PUBLIC  SCHOOL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Village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Junadih ,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Jamgaon,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Raigarh, 496001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Website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www.mspschool.in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principal@mspschool.in , info@mspschool.in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accounts@mspschool.in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64068"/>
            <a:ext cx="358168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CBSE Affiliation No.: 3330373 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6629400" y="164068"/>
            <a:ext cx="2315057" cy="40011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 Code: 15901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43F86-6CC2-1170-539A-4FDC8435E83F}"/>
              </a:ext>
            </a:extLst>
          </p:cNvPr>
          <p:cNvSpPr txBox="1"/>
          <p:nvPr/>
        </p:nvSpPr>
        <p:spPr>
          <a:xfrm>
            <a:off x="0" y="1905000"/>
            <a:ext cx="3200400" cy="107721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IN" sz="3200" dirty="0">
                <a:latin typeface="Arial Black" panose="020B0A04020102020204" pitchFamily="34" charset="0"/>
              </a:rPr>
              <a:t>Contact No. : </a:t>
            </a:r>
          </a:p>
          <a:p>
            <a:r>
              <a:rPr lang="en-IN" sz="3200" dirty="0">
                <a:latin typeface="Arial Black" panose="020B0A04020102020204" pitchFamily="34" charset="0"/>
              </a:rPr>
              <a:t>98260-09199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62248"/>
            <a:ext cx="2438399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NOVEMBER</a:t>
            </a:r>
            <a:r>
              <a:rPr lang="en-US" dirty="0">
                <a:solidFill>
                  <a:srgbClr val="0070C0"/>
                </a:solidFill>
              </a:rPr>
              <a:t> - </a:t>
            </a:r>
            <a:r>
              <a:rPr lang="en-US" sz="2200" dirty="0">
                <a:solidFill>
                  <a:srgbClr val="0070C0"/>
                </a:solidFill>
              </a:rPr>
              <a:t>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2000"/>
            <a:ext cx="2438400" cy="3352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1 - C.G Foundation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 – IEO (SOF)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4 - Rangoli, Diya and   	Pot decoration 	activity.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10 -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Diwali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break begins</a:t>
            </a:r>
          </a:p>
          <a:p>
            <a:pPr marL="285750" indent="-285750" defTabSz="720725">
              <a:buFont typeface="Wingdings" pitchFamily="2" charset="2"/>
              <a:buChar char="v"/>
              <a:tabLst>
                <a:tab pos="630238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14 - Children's Day &amp; 	Bhai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Duj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16 - School reopens after 	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Diwali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break.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18 - Compost Making   </a:t>
            </a:r>
          </a:p>
          <a:p>
            <a:pPr marL="285750" indent="-285750" defTabSz="630238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Activity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25 - English Recitation.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27 - Guru Nanak 	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Jayanti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– IMO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(SOF)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17545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9218" name="Picture 2" descr="H:\calendar pics\IMG-20151107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057399" cy="3733800"/>
          </a:xfrm>
          <a:prstGeom prst="rect">
            <a:avLst/>
          </a:prstGeom>
          <a:noFill/>
        </p:spPr>
      </p:pic>
      <p:pic>
        <p:nvPicPr>
          <p:cNvPr id="9219" name="Picture 3" descr="H:\calendar pics\IMG-20151107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1" y="0"/>
            <a:ext cx="2057400" cy="3733800"/>
          </a:xfrm>
          <a:prstGeom prst="rect">
            <a:avLst/>
          </a:prstGeom>
          <a:noFill/>
        </p:spPr>
      </p:pic>
      <p:pic>
        <p:nvPicPr>
          <p:cNvPr id="9220" name="Picture 4" descr="H:\calendar pics\IMG-20151107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0"/>
            <a:ext cx="2157413" cy="37338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191000" y="2895600"/>
            <a:ext cx="152400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Rangoli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Competition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7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9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62248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</a:rPr>
              <a:t>DECEMBER</a:t>
            </a:r>
            <a:r>
              <a:rPr lang="en-US" dirty="0">
                <a:solidFill>
                  <a:srgbClr val="0070C0"/>
                </a:solidFill>
              </a:rPr>
              <a:t> - </a:t>
            </a:r>
            <a:r>
              <a:rPr lang="en-US" sz="2200" dirty="0">
                <a:solidFill>
                  <a:srgbClr val="0070C0"/>
                </a:solidFill>
              </a:rPr>
              <a:t>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68064" y="762000"/>
            <a:ext cx="2750575" cy="34289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defTabSz="538163">
              <a:buFont typeface="Wingdings" pitchFamily="2" charset="2"/>
              <a:buChar char="v"/>
            </a:pPr>
            <a:r>
              <a:rPr lang="en-US" b="1" dirty="0">
                <a:solidFill>
                  <a:srgbClr val="864AD6"/>
                </a:solidFill>
                <a:latin typeface="Times New Roman" pitchFamily="18" charset="0"/>
                <a:cs typeface="Times New Roman" pitchFamily="18" charset="0"/>
              </a:rPr>
              <a:t>2 - PTM for KG, </a:t>
            </a:r>
            <a:br>
              <a:rPr lang="en-US" b="1" dirty="0">
                <a:solidFill>
                  <a:srgbClr val="864AD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864AD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National Pollution Day 	(Drawing Competition)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– NSO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(SOF)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11 - PT-II begins for class X</a:t>
            </a:r>
          </a:p>
          <a:p>
            <a:pPr marL="285750" indent="-285750" defTabSz="720725">
              <a:buFont typeface="Wingdings" pitchFamily="2" charset="2"/>
              <a:buChar char="v"/>
              <a:tabLst>
                <a:tab pos="630238" algn="l"/>
              </a:tabLst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16 - PT-II concludes.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18 - Guru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Ghasidas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Jayanti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– NCO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(SOF)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23 - Annual Function.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25 - Christmas Day, Winter </a:t>
            </a:r>
          </a:p>
          <a:p>
            <a:pPr marL="285750" indent="-285750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break begins for classes     </a:t>
            </a:r>
          </a:p>
          <a:p>
            <a:pPr marL="285750" indent="-285750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KG to 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64165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2585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4098" name="Picture 2" descr="H:\calendar pics\IMG-20151222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2"/>
          <a:stretch/>
        </p:blipFill>
        <p:spPr>
          <a:xfrm>
            <a:off x="9832" y="56450"/>
            <a:ext cx="6248400" cy="3687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4" b="37471"/>
          <a:stretch/>
        </p:blipFill>
        <p:spPr>
          <a:xfrm>
            <a:off x="0" y="56451"/>
            <a:ext cx="6261538" cy="3677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8200" y="304800"/>
            <a:ext cx="121920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Merry Christmas</a:t>
            </a:r>
          </a:p>
        </p:txBody>
      </p:sp>
      <p:pic>
        <p:nvPicPr>
          <p:cNvPr id="17" name="Picture 16" descr="w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8400" cy="3733800"/>
          </a:xfrm>
          <a:prstGeom prst="rect">
            <a:avLst/>
          </a:prstGeom>
        </p:spPr>
      </p:pic>
      <p:pic>
        <p:nvPicPr>
          <p:cNvPr id="19" name="Picture 18" descr="dd.jpg"/>
          <p:cNvPicPr>
            <a:picLocks noChangeAspect="1"/>
          </p:cNvPicPr>
          <p:nvPr/>
        </p:nvPicPr>
        <p:blipFill>
          <a:blip r:embed="rId7"/>
          <a:srcRect b="16493"/>
          <a:stretch>
            <a:fillRect/>
          </a:stretch>
        </p:blipFill>
        <p:spPr>
          <a:xfrm>
            <a:off x="0" y="0"/>
            <a:ext cx="6248400" cy="3733799"/>
          </a:xfrm>
          <a:prstGeom prst="rect">
            <a:avLst/>
          </a:prstGeom>
        </p:spPr>
      </p:pic>
      <p:pic>
        <p:nvPicPr>
          <p:cNvPr id="20" name="Picture 19" descr="sssssss.jpg"/>
          <p:cNvPicPr>
            <a:picLocks noChangeAspect="1"/>
          </p:cNvPicPr>
          <p:nvPr/>
        </p:nvPicPr>
        <p:blipFill>
          <a:blip r:embed="rId8"/>
          <a:srcRect b="9259"/>
          <a:stretch>
            <a:fillRect/>
          </a:stretch>
        </p:blipFill>
        <p:spPr>
          <a:xfrm>
            <a:off x="0" y="0"/>
            <a:ext cx="6235778" cy="3733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3276600"/>
            <a:ext cx="2448171" cy="369332"/>
          </a:xfrm>
          <a:prstGeom prst="rect">
            <a:avLst/>
          </a:prstGeom>
          <a:solidFill>
            <a:srgbClr val="864AD6"/>
          </a:solidFill>
          <a:ln w="38100"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ANNUAL FUNCTION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2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1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1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100"/>
                            </p:stCondLst>
                            <p:childTnLst>
                              <p:par>
                                <p:cTn id="9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100"/>
                            </p:stCondLst>
                            <p:childTnLst>
                              <p:par>
                                <p:cTn id="10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6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1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76200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JANUARY - 2024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68843" y="609600"/>
            <a:ext cx="2675207" cy="4114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1 - New Year (School Holiday).</a:t>
            </a:r>
          </a:p>
          <a:p>
            <a:pPr marL="182563" indent="-182563" defTabSz="361950">
              <a:buFont typeface="Wingdings" pitchFamily="2" charset="2"/>
              <a:buChar char="v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2 - School reopens for classes KG   </a:t>
            </a:r>
          </a:p>
          <a:p>
            <a:pPr marL="182563" indent="-182563" defTabSz="361950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		to X.</a:t>
            </a:r>
          </a:p>
          <a:p>
            <a:pPr marL="182563" indent="-182563" defTabSz="447675">
              <a:buFont typeface="Wingdings" pitchFamily="2" charset="2"/>
              <a:buChar char="v"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8 - PT-II begins  for classes I to IX,   </a:t>
            </a:r>
          </a:p>
          <a:p>
            <a:pPr marL="182563" indent="-182563" defTabSz="447675"/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      Pre-board of class X.</a:t>
            </a:r>
          </a:p>
          <a:p>
            <a:pPr marL="182563" indent="-182563" defTabSz="447675">
              <a:buFont typeface="Wingdings" pitchFamily="2" charset="2"/>
              <a:buChar char="v"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12 - National Youth Day  	</a:t>
            </a:r>
          </a:p>
          <a:p>
            <a:pPr marL="182563" indent="-182563" defTabSz="447675">
              <a:buFont typeface="Wingdings" pitchFamily="2" charset="2"/>
              <a:buChar char="v"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13 - PT-II Concludes for </a:t>
            </a:r>
          </a:p>
          <a:p>
            <a:pPr marL="182563" indent="-182563" defTabSz="447675"/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classes I to IX.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15 - Pongal &amp; Makar Sankranti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16- ASL begins VI to X.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17 - Guru Govind Singh Jayanti.</a:t>
            </a:r>
          </a:p>
          <a:p>
            <a:pPr marL="182563" indent="-182563" defTabSz="447675">
              <a:buFont typeface="Wingdings" pitchFamily="2" charset="2"/>
              <a:buChar char="v"/>
            </a:pPr>
            <a:r>
              <a:rPr lang="en-US" sz="1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20- Annual Sports Day,</a:t>
            </a:r>
            <a:br>
              <a:rPr lang="en-US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Pre-board concludes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23 -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Subhash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Chandra Bose   </a:t>
            </a:r>
          </a:p>
          <a:p>
            <a:pPr marL="182563" indent="-182563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	      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Jayanti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26 - Republic Day Celebration</a:t>
            </a:r>
          </a:p>
          <a:p>
            <a:pPr marL="182563" indent="-182563" defTabSz="447675">
              <a:buFont typeface="Wingdings" pitchFamily="2" charset="2"/>
              <a:buChar char="v"/>
            </a:pP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27 – PTM for KG to X &amp; Result 	Declaration of PT-II.</a:t>
            </a:r>
          </a:p>
          <a:p>
            <a:pPr marL="182563" indent="-182563">
              <a:buFont typeface="Wingdings" pitchFamily="2" charset="2"/>
              <a:buChar char="v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30 - Martyrs day.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21528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8" name="Picture 2" descr="C:\Users\MSP\Desktop\calendar pics\DSC00539.JPG"/>
          <p:cNvPicPr>
            <a:picLocks noChangeAspect="1" noChangeArrowheads="1"/>
          </p:cNvPicPr>
          <p:nvPr/>
        </p:nvPicPr>
        <p:blipFill>
          <a:blip r:embed="rId4" cstate="print"/>
          <a:srcRect t="16327"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17" name="Picture 16" descr="DSC005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248400" cy="3752850"/>
          </a:xfrm>
          <a:prstGeom prst="rect">
            <a:avLst/>
          </a:prstGeom>
        </p:spPr>
      </p:pic>
      <p:pic>
        <p:nvPicPr>
          <p:cNvPr id="22" name="Picture 21" descr="b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8400" cy="3733800"/>
          </a:xfrm>
          <a:prstGeom prst="rect">
            <a:avLst/>
          </a:prstGeom>
        </p:spPr>
      </p:pic>
      <p:pic>
        <p:nvPicPr>
          <p:cNvPr id="16" name="Picture 15" descr="DSC00490.JPG"/>
          <p:cNvPicPr>
            <a:picLocks noChangeAspect="1"/>
          </p:cNvPicPr>
          <p:nvPr/>
        </p:nvPicPr>
        <p:blipFill>
          <a:blip r:embed="rId7" cstate="print"/>
          <a:srcRect t="21757"/>
          <a:stretch>
            <a:fillRect/>
          </a:stretch>
        </p:blipFill>
        <p:spPr>
          <a:xfrm>
            <a:off x="-10160" y="-9832"/>
            <a:ext cx="6248400" cy="3733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10000" y="3059668"/>
            <a:ext cx="1752600" cy="369332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003">
            <a:schemeClr val="dk2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Republic Day</a:t>
            </a:r>
          </a:p>
        </p:txBody>
      </p:sp>
      <p:pic>
        <p:nvPicPr>
          <p:cNvPr id="20" name="Picture 19" descr="WhatsApp Image 2023-04-21 at 22.12.02.jpeg"/>
          <p:cNvPicPr>
            <a:picLocks noChangeAspect="1"/>
          </p:cNvPicPr>
          <p:nvPr/>
        </p:nvPicPr>
        <p:blipFill>
          <a:blip r:embed="rId8"/>
          <a:srcRect l="31666" b="9225"/>
          <a:stretch>
            <a:fillRect/>
          </a:stretch>
        </p:blipFill>
        <p:spPr>
          <a:xfrm>
            <a:off x="0" y="9832"/>
            <a:ext cx="6248400" cy="3733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3276600"/>
            <a:ext cx="1610890" cy="369332"/>
          </a:xfrm>
          <a:prstGeom prst="rect">
            <a:avLst/>
          </a:prstGeom>
          <a:solidFill>
            <a:srgbClr val="864AD6"/>
          </a:solidFill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SPORTS DAY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800600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6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600"/>
                            </p:stCondLst>
                            <p:childTnLst>
                              <p:par>
                                <p:cTn id="1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9100"/>
                            </p:stCondLst>
                            <p:childTnLst>
                              <p:par>
                                <p:cTn id="15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WhatsApp Image 2023-04-20 at 22.20.11.jpeg"/>
          <p:cNvPicPr>
            <a:picLocks noChangeAspect="1"/>
          </p:cNvPicPr>
          <p:nvPr/>
        </p:nvPicPr>
        <p:blipFill>
          <a:blip r:embed="rId2"/>
          <a:srcRect r="4651"/>
          <a:stretch>
            <a:fillRect/>
          </a:stretch>
        </p:blipFill>
        <p:spPr>
          <a:xfrm>
            <a:off x="0" y="0"/>
            <a:ext cx="6248400" cy="3686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62248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FEBRUARY - 2024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2000"/>
            <a:ext cx="2438400" cy="2924175"/>
          </a:xfr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2 - ASL concludes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Maths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Quiz.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10 - Group discussion </a:t>
            </a:r>
          </a:p>
          <a:p>
            <a:pPr marL="285750" indent="-285750"/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in Hindi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14 -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Basant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Panchami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             Celebration </a:t>
            </a:r>
          </a:p>
          <a:p>
            <a:pPr marL="285750" indent="-285750" defTabSz="6286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15 - Revision begins for   	classes KG to IX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19 - Copy Sealing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864AD6"/>
                </a:solidFill>
                <a:latin typeface="Times New Roman" pitchFamily="18" charset="0"/>
                <a:cs typeface="Times New Roman" pitchFamily="18" charset="0"/>
              </a:rPr>
              <a:t>29 - PTM for KG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Revision concludes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355205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399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/>
          <a:stretch/>
        </p:blipFill>
        <p:spPr>
          <a:xfrm>
            <a:off x="0" y="0"/>
            <a:ext cx="6248399" cy="3729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2"/>
          <a:stretch/>
        </p:blipFill>
        <p:spPr>
          <a:xfrm>
            <a:off x="-1" y="-28575"/>
            <a:ext cx="6248399" cy="371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b="24591"/>
          <a:stretch/>
        </p:blipFill>
        <p:spPr>
          <a:xfrm>
            <a:off x="-5041" y="0"/>
            <a:ext cx="6220377" cy="3686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4285" r="18541"/>
          <a:stretch/>
        </p:blipFill>
        <p:spPr>
          <a:xfrm>
            <a:off x="0" y="0"/>
            <a:ext cx="6248400" cy="3733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3276600"/>
            <a:ext cx="1488421" cy="369332"/>
          </a:xfrm>
          <a:prstGeom prst="rect">
            <a:avLst/>
          </a:prstGeom>
          <a:solidFill>
            <a:srgbClr val="864AD6"/>
          </a:solidFill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FAREWELL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2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5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62248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MARCH - 2024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6999" y="762000"/>
            <a:ext cx="2522807" cy="2057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1 - Annual Exam begins for classes  I to IX, Term II begins for KG.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–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Mahashivaratri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15 - Annual Exam Concludes.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Holika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Dahan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25 - Holi.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29 - Good Friday.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30 - Annual Result Declaration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621439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2051" name="Picture 3" descr="G:\school pics\Sports Prize Distribution 2022-23\IMG-20230304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5638800" cy="3714750"/>
          </a:xfrm>
          <a:prstGeom prst="rect">
            <a:avLst/>
          </a:prstGeom>
          <a:noFill/>
        </p:spPr>
      </p:pic>
      <p:pic>
        <p:nvPicPr>
          <p:cNvPr id="17" name="Picture 16" descr="bk2.jpg"/>
          <p:cNvPicPr>
            <a:picLocks noChangeAspect="1"/>
          </p:cNvPicPr>
          <p:nvPr/>
        </p:nvPicPr>
        <p:blipFill>
          <a:blip r:embed="rId4"/>
          <a:srcRect r="5606"/>
          <a:stretch>
            <a:fillRect/>
          </a:stretch>
        </p:blipFill>
        <p:spPr>
          <a:xfrm>
            <a:off x="0" y="0"/>
            <a:ext cx="6248401" cy="3733800"/>
          </a:xfrm>
          <a:prstGeom prst="rect">
            <a:avLst/>
          </a:prstGeom>
        </p:spPr>
      </p:pic>
      <p:pic>
        <p:nvPicPr>
          <p:cNvPr id="2050" name="Picture 2" descr="G:\school pics\Sports Prize Distribution 2022-23\IMG-20230301-WA0008.jpg"/>
          <p:cNvPicPr>
            <a:picLocks noChangeAspect="1" noChangeArrowheads="1"/>
          </p:cNvPicPr>
          <p:nvPr/>
        </p:nvPicPr>
        <p:blipFill>
          <a:blip r:embed="rId5"/>
          <a:srcRect l="5747"/>
          <a:stretch>
            <a:fillRect/>
          </a:stretch>
        </p:blipFill>
        <p:spPr bwMode="auto">
          <a:xfrm>
            <a:off x="0" y="0"/>
            <a:ext cx="6248400" cy="3739396"/>
          </a:xfrm>
          <a:prstGeom prst="rect">
            <a:avLst/>
          </a:prstGeom>
          <a:noFill/>
        </p:spPr>
      </p:pic>
      <p:pic>
        <p:nvPicPr>
          <p:cNvPr id="2053" name="Picture 5" descr="G:\school pics\Sports Prize Distribution 2022-23\IMG-20230304-WA0063 - Copy.jpg"/>
          <p:cNvPicPr>
            <a:picLocks noChangeAspect="1" noChangeArrowheads="1"/>
          </p:cNvPicPr>
          <p:nvPr/>
        </p:nvPicPr>
        <p:blipFill>
          <a:blip r:embed="rId6"/>
          <a:srcRect t="21138"/>
          <a:stretch>
            <a:fillRect/>
          </a:stretch>
        </p:blipFill>
        <p:spPr bwMode="auto">
          <a:xfrm>
            <a:off x="0" y="0"/>
            <a:ext cx="6248400" cy="36957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28600" y="3200400"/>
            <a:ext cx="2653290" cy="369332"/>
          </a:xfrm>
          <a:prstGeom prst="rect">
            <a:avLst/>
          </a:prstGeom>
          <a:noFill/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PRIZE DISTRIBUTION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6A7AE-6BCA-91D1-6185-A146FC7493EA}"/>
              </a:ext>
            </a:extLst>
          </p:cNvPr>
          <p:cNvSpPr txBox="1"/>
          <p:nvPr/>
        </p:nvSpPr>
        <p:spPr>
          <a:xfrm>
            <a:off x="-9832" y="3441680"/>
            <a:ext cx="9144000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7200" dirty="0">
                <a:solidFill>
                  <a:srgbClr val="002060"/>
                </a:solidFill>
                <a:latin typeface="Arial Black" panose="020B0A04020102020204" pitchFamily="34" charset="0"/>
              </a:rPr>
              <a:t>Academic Session: 2023-24 Concludes</a:t>
            </a:r>
          </a:p>
        </p:txBody>
      </p:sp>
    </p:spTree>
    <p:extLst>
      <p:ext uri="{BB962C8B-B14F-4D97-AF65-F5344CB8AC3E}">
        <p14:creationId xmlns:p14="http://schemas.microsoft.com/office/powerpoint/2010/main" val="291630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6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600"/>
                            </p:stCondLst>
                            <p:childTnLst>
                              <p:par>
                                <p:cTn id="6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6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1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animBg="1" rev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77494-7094-AC67-3DA3-046FB6775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2" y="112539"/>
            <a:ext cx="6921911" cy="6632921"/>
          </a:xfrm>
          <a:prstGeom prst="rect">
            <a:avLst/>
          </a:prstGeom>
        </p:spPr>
      </p:pic>
      <p:pic>
        <p:nvPicPr>
          <p:cNvPr id="6" name="Picture 5" descr="IMG_20230109_092000.jpg"/>
          <p:cNvPicPr>
            <a:picLocks noChangeAspect="1"/>
          </p:cNvPicPr>
          <p:nvPr/>
        </p:nvPicPr>
        <p:blipFill>
          <a:blip r:embed="rId3" cstate="print"/>
          <a:srcRect l="1667" r="14167"/>
          <a:stretch>
            <a:fillRect/>
          </a:stretch>
        </p:blipFill>
        <p:spPr>
          <a:xfrm>
            <a:off x="-11271" y="0"/>
            <a:ext cx="9155271" cy="67454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101025"/>
            <a:ext cx="5867400" cy="584775"/>
          </a:xfrm>
          <a:prstGeom prst="rect">
            <a:avLst/>
          </a:prstGeom>
          <a:solidFill>
            <a:srgbClr val="FFC000"/>
          </a:solidFill>
          <a:ln w="381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ANNUAL  CALENDAR   2023-24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61"/>
            <a:ext cx="9144000" cy="5157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9EEE2-03FC-C9CD-BE8A-90461E16708D}"/>
              </a:ext>
            </a:extLst>
          </p:cNvPr>
          <p:cNvSpPr txBox="1"/>
          <p:nvPr/>
        </p:nvSpPr>
        <p:spPr>
          <a:xfrm>
            <a:off x="1978105" y="5191780"/>
            <a:ext cx="5115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latin typeface="Arial Black" panose="020B0A04020102020204" pitchFamily="34" charset="0"/>
              </a:rPr>
              <a:t>MSP Public School Team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7208" r="1"/>
          <a:stretch/>
        </p:blipFill>
        <p:spPr>
          <a:xfrm>
            <a:off x="20876" y="-6032"/>
            <a:ext cx="9123124" cy="5140259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half" idx="2"/>
          </p:nvPr>
        </p:nvSpPr>
        <p:spPr>
          <a:xfrm>
            <a:off x="41752" y="4868416"/>
            <a:ext cx="9102248" cy="1989584"/>
          </a:xfr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INFORMATION GIVEN IN ...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 – School Holiday		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Blue – Activity  			</a:t>
            </a:r>
            <a:endParaRPr lang="en-US" sz="2800" b="1" dirty="0">
              <a:solidFill>
                <a:srgbClr val="864A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B2D73-2CB8-CD82-C5B3-8FBF401EE2CC}"/>
              </a:ext>
            </a:extLst>
          </p:cNvPr>
          <p:cNvSpPr txBox="1"/>
          <p:nvPr/>
        </p:nvSpPr>
        <p:spPr>
          <a:xfrm>
            <a:off x="4542076" y="5385017"/>
            <a:ext cx="4018985" cy="1315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Green – Examinations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Purple – PTM</a:t>
            </a:r>
            <a:endParaRPr lang="en-IN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40000">
        <p15:prstTrans prst="peelOff"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9" grpId="0" uiExpand="1" build="p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52400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APRIL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2000"/>
            <a:ext cx="2514610" cy="2667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4 - Mahaveer Jayanti.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6 - World Health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7 - Good Friday.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8 -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Vidya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Aarambh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10 - April New Session     </a:t>
            </a:r>
          </a:p>
          <a:p>
            <a:pPr marL="285750" indent="-285750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        begins.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14 - Ambedkar Jayanti.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22 -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Eid-ul-fitr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022067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" name="Picture 15" descr="IMG_20230408_104100.jpg"/>
          <p:cNvPicPr>
            <a:picLocks noChangeAspect="1"/>
          </p:cNvPicPr>
          <p:nvPr/>
        </p:nvPicPr>
        <p:blipFill>
          <a:blip r:embed="rId2" cstate="print"/>
          <a:srcRect l="4747"/>
          <a:stretch>
            <a:fillRect/>
          </a:stretch>
        </p:blipFill>
        <p:spPr>
          <a:xfrm>
            <a:off x="0" y="0"/>
            <a:ext cx="6248400" cy="3657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2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6146" name="Picture 2" descr="H:\pics\New folder\IMG_20230410_104435.jpg"/>
          <p:cNvPicPr>
            <a:picLocks noChangeAspect="1" noChangeArrowheads="1"/>
          </p:cNvPicPr>
          <p:nvPr/>
        </p:nvPicPr>
        <p:blipFill>
          <a:blip r:embed="rId4" cstate="print"/>
          <a:srcRect l="18333" t="-1503" r="20833" b="25137"/>
          <a:stretch>
            <a:fillRect/>
          </a:stretch>
        </p:blipFill>
        <p:spPr bwMode="auto">
          <a:xfrm>
            <a:off x="0" y="-76200"/>
            <a:ext cx="6248400" cy="3733800"/>
          </a:xfrm>
          <a:prstGeom prst="rect">
            <a:avLst/>
          </a:prstGeom>
          <a:noFill/>
        </p:spPr>
      </p:pic>
      <p:pic>
        <p:nvPicPr>
          <p:cNvPr id="6147" name="Picture 3" descr="I:\school pics\vidyalaya armabha parents orientation 2023-24\IMG_20230408_101224.jpg"/>
          <p:cNvPicPr>
            <a:picLocks noChangeAspect="1" noChangeArrowheads="1"/>
          </p:cNvPicPr>
          <p:nvPr/>
        </p:nvPicPr>
        <p:blipFill>
          <a:blip r:embed="rId5" cstate="print"/>
          <a:srcRect l="3670" r="21101"/>
          <a:stretch>
            <a:fillRect/>
          </a:stretch>
        </p:blipFill>
        <p:spPr bwMode="auto">
          <a:xfrm>
            <a:off x="0" y="-2373"/>
            <a:ext cx="6248400" cy="3736173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810000" y="3059668"/>
            <a:ext cx="2286010" cy="369332"/>
          </a:xfrm>
          <a:prstGeom prst="rect">
            <a:avLst/>
          </a:prstGeom>
          <a:noFill/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VIDYA   AARAMBH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1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6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52400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MAY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2000"/>
            <a:ext cx="2438400" cy="11745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10 - Summer Vacation begins for KG to X.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22049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/>
          <a:stretch/>
        </p:blipFill>
        <p:spPr>
          <a:xfrm>
            <a:off x="0" y="9832"/>
            <a:ext cx="6248400" cy="3723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/>
          <a:stretch/>
        </p:blipFill>
        <p:spPr>
          <a:xfrm>
            <a:off x="0" y="0"/>
            <a:ext cx="6248400" cy="3771094"/>
          </a:xfrm>
          <a:prstGeom prst="rect">
            <a:avLst/>
          </a:prstGeom>
        </p:spPr>
      </p:pic>
      <p:pic>
        <p:nvPicPr>
          <p:cNvPr id="17" name="Picture 16" descr="RT.jpg"/>
          <p:cNvPicPr>
            <a:picLocks noChangeAspect="1"/>
          </p:cNvPicPr>
          <p:nvPr/>
        </p:nvPicPr>
        <p:blipFill>
          <a:blip r:embed="rId5" cstate="print"/>
          <a:srcRect l="3846" r="17308"/>
          <a:stretch>
            <a:fillRect/>
          </a:stretch>
        </p:blipFill>
        <p:spPr>
          <a:xfrm>
            <a:off x="0" y="0"/>
            <a:ext cx="6248400" cy="37635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57600" y="3059668"/>
            <a:ext cx="2557367" cy="369332"/>
          </a:xfrm>
          <a:prstGeom prst="rect">
            <a:avLst/>
          </a:prstGeom>
          <a:noFill/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SUMMER  VACATION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89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9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9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51263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JUNE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2000"/>
            <a:ext cx="2438400" cy="2971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19 - School Re-opens after Summer Vacation for classes KG to X.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21 - International Yoga Day (Celebration at School)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24 - Quiz competition (Science club)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Eid-ul-Zuha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40758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026" name="Picture 2" descr="H:\calendar pics\20150621_070724.jpg"/>
          <p:cNvPicPr>
            <a:picLocks noChangeAspect="1" noChangeArrowheads="1"/>
          </p:cNvPicPr>
          <p:nvPr/>
        </p:nvPicPr>
        <p:blipFill>
          <a:blip r:embed="rId3" cstate="print"/>
          <a:srcRect t="11127"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1027" name="Picture 3" descr="H:\calendar pics\20150621_070821.jpg"/>
          <p:cNvPicPr>
            <a:picLocks noChangeAspect="1" noChangeArrowheads="1"/>
          </p:cNvPicPr>
          <p:nvPr/>
        </p:nvPicPr>
        <p:blipFill>
          <a:blip r:embed="rId4" cstate="print"/>
          <a:srcRect b="19672"/>
          <a:stretch>
            <a:fillRect/>
          </a:stretch>
        </p:blipFill>
        <p:spPr bwMode="auto">
          <a:xfrm>
            <a:off x="50800" y="0"/>
            <a:ext cx="6197600" cy="3733800"/>
          </a:xfrm>
          <a:prstGeom prst="rect">
            <a:avLst/>
          </a:prstGeom>
          <a:noFill/>
        </p:spPr>
      </p:pic>
      <p:pic>
        <p:nvPicPr>
          <p:cNvPr id="1029" name="Picture 5" descr="H:\calendar pics\IMG-20220622-WA0052.jpg"/>
          <p:cNvPicPr>
            <a:picLocks noChangeAspect="1" noChangeArrowheads="1"/>
          </p:cNvPicPr>
          <p:nvPr/>
        </p:nvPicPr>
        <p:blipFill>
          <a:blip r:embed="rId5"/>
          <a:srcRect l="19626" r="4673" b="-3683"/>
          <a:stretch>
            <a:fillRect/>
          </a:stretch>
        </p:blipFill>
        <p:spPr bwMode="auto">
          <a:xfrm>
            <a:off x="0" y="0"/>
            <a:ext cx="6248400" cy="3810000"/>
          </a:xfrm>
          <a:prstGeom prst="rect">
            <a:avLst/>
          </a:prstGeom>
          <a:noFill/>
        </p:spPr>
      </p:pic>
      <p:pic>
        <p:nvPicPr>
          <p:cNvPr id="1028" name="Picture 4" descr="H:\calendar pics\IMG-20220622-WA0042.jpg"/>
          <p:cNvPicPr>
            <a:picLocks noChangeAspect="1" noChangeArrowheads="1"/>
          </p:cNvPicPr>
          <p:nvPr/>
        </p:nvPicPr>
        <p:blipFill>
          <a:blip r:embed="rId6"/>
          <a:srcRect r="24771"/>
          <a:stretch>
            <a:fillRect/>
          </a:stretch>
        </p:blipFill>
        <p:spPr bwMode="auto">
          <a:xfrm>
            <a:off x="0" y="0"/>
            <a:ext cx="6248400" cy="374335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81000" y="304800"/>
            <a:ext cx="1800108" cy="646331"/>
          </a:xfrm>
          <a:prstGeom prst="rect">
            <a:avLst/>
          </a:prstGeom>
          <a:ln>
            <a:solidFill>
              <a:srgbClr val="864AD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INTERNATIONAL 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YOGA DAY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9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52400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JULY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95391" y="734566"/>
            <a:ext cx="2589176" cy="3657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1 - Doctor's Day  </a:t>
            </a:r>
          </a:p>
          <a:p>
            <a:pPr marL="285750" indent="-285750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     (Wellness warrior).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3 - Guru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Purnima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Plastic Bag Free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8 - Hindi Recitation  </a:t>
            </a:r>
          </a:p>
          <a:p>
            <a:pPr marL="285750" indent="-285750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Competition.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11 -World's population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15 -PT-I Begins (Class I to X) ,</a:t>
            </a:r>
          </a:p>
          <a:p>
            <a:pPr marL="285750" indent="-285750"/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Green Day Celebration    </a:t>
            </a:r>
          </a:p>
          <a:p>
            <a:pPr marL="285750" indent="-285750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(Seedling by nature club)</a:t>
            </a:r>
            <a:endParaRPr lang="en-US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17 -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Hareli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festival.</a:t>
            </a:r>
          </a:p>
          <a:p>
            <a:pPr marL="263525" indent="-263525">
              <a:buFont typeface="Wingdings" pitchFamily="2" charset="2"/>
              <a:buChar char="v"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22 - National Parent's Day </a:t>
            </a:r>
          </a:p>
          <a:p>
            <a:pPr marL="263525" indent="-263525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        Competition with parents  </a:t>
            </a:r>
          </a:p>
          <a:p>
            <a:pPr marL="263525" indent="-263525"/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participation,</a:t>
            </a:r>
          </a:p>
          <a:p>
            <a:pPr marL="263525" indent="-263525"/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PT-I  Concludes.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26 -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Kargil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Vijay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Diwas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28 -World Nature Conservation 	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29 - Muharram.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31 - Munshi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Premchand</a:t>
            </a:r>
            <a:b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Janmdiwas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</a:t>
            </a:r>
            <a:b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PTM for Class KG.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54934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6" name="Picture 15" descr="20220413_104907.jpg"/>
          <p:cNvPicPr>
            <a:picLocks noChangeAspect="1"/>
          </p:cNvPicPr>
          <p:nvPr/>
        </p:nvPicPr>
        <p:blipFill>
          <a:blip r:embed="rId3" cstate="print"/>
          <a:srcRect b="20311"/>
          <a:stretch>
            <a:fillRect/>
          </a:stretch>
        </p:blipFill>
        <p:spPr>
          <a:xfrm>
            <a:off x="0" y="0"/>
            <a:ext cx="6250258" cy="3733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38600" y="3135868"/>
            <a:ext cx="1972015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DOCTOR’S DAY.</a:t>
            </a:r>
          </a:p>
        </p:txBody>
      </p:sp>
      <p:pic>
        <p:nvPicPr>
          <p:cNvPr id="7171" name="Picture 3" descr="H:\calendar pics\IMG_20220824_133024.jpg"/>
          <p:cNvPicPr>
            <a:picLocks noChangeAspect="1" noChangeArrowheads="1"/>
          </p:cNvPicPr>
          <p:nvPr/>
        </p:nvPicPr>
        <p:blipFill>
          <a:blip r:embed="rId4" cstate="print"/>
          <a:srcRect l="9630" t="18889" r="22963" b="24445"/>
          <a:stretch>
            <a:fillRect/>
          </a:stretch>
        </p:blipFill>
        <p:spPr bwMode="auto">
          <a:xfrm>
            <a:off x="1981200" y="0"/>
            <a:ext cx="2209800" cy="3733800"/>
          </a:xfrm>
          <a:prstGeom prst="rect">
            <a:avLst/>
          </a:prstGeom>
          <a:noFill/>
        </p:spPr>
      </p:pic>
      <p:pic>
        <p:nvPicPr>
          <p:cNvPr id="7172" name="Picture 4" descr="H:\calendar pics\IMG_20220824_134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100263" cy="3733800"/>
          </a:xfrm>
          <a:prstGeom prst="rect">
            <a:avLst/>
          </a:prstGeom>
          <a:noFill/>
        </p:spPr>
      </p:pic>
      <p:pic>
        <p:nvPicPr>
          <p:cNvPr id="7173" name="Picture 5" descr="H:\calendar pics\IMG_20220824_134857.jpg"/>
          <p:cNvPicPr>
            <a:picLocks noChangeAspect="1" noChangeArrowheads="1"/>
          </p:cNvPicPr>
          <p:nvPr/>
        </p:nvPicPr>
        <p:blipFill>
          <a:blip r:embed="rId6" cstate="print"/>
          <a:srcRect l="21667" t="12222" r="13333" b="27778"/>
          <a:stretch>
            <a:fillRect/>
          </a:stretch>
        </p:blipFill>
        <p:spPr bwMode="auto">
          <a:xfrm>
            <a:off x="4191000" y="0"/>
            <a:ext cx="2057400" cy="3733800"/>
          </a:xfrm>
          <a:prstGeom prst="rect">
            <a:avLst/>
          </a:prstGeom>
          <a:noFill/>
        </p:spPr>
      </p:pic>
      <p:pic>
        <p:nvPicPr>
          <p:cNvPr id="19" name="Picture 18" descr="IMG_20220818_110041_1.jpg"/>
          <p:cNvPicPr>
            <a:picLocks noChangeAspect="1"/>
          </p:cNvPicPr>
          <p:nvPr/>
        </p:nvPicPr>
        <p:blipFill>
          <a:blip r:embed="rId7" cstate="print"/>
          <a:srcRect r="21154"/>
          <a:stretch>
            <a:fillRect/>
          </a:stretch>
        </p:blipFill>
        <p:spPr>
          <a:xfrm>
            <a:off x="0" y="0"/>
            <a:ext cx="6248399" cy="37631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48200" y="87868"/>
            <a:ext cx="1325812" cy="369332"/>
          </a:xfrm>
          <a:prstGeom prst="rect">
            <a:avLst/>
          </a:prstGeom>
          <a:noFill/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GREEN  DAY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3135868"/>
            <a:ext cx="1305678" cy="369332"/>
          </a:xfrm>
          <a:prstGeom prst="rect">
            <a:avLst/>
          </a:prstGeom>
          <a:noFill/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RECITATION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2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7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2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7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200"/>
                            </p:stCondLst>
                            <p:childTnLst>
                              <p:par>
                                <p:cTn id="9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200"/>
                            </p:stCondLst>
                            <p:childTnLst>
                              <p:par>
                                <p:cTn id="1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2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7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2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700"/>
                            </p:stCondLst>
                            <p:childTnLst>
                              <p:par>
                                <p:cTn id="15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2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lide(fromBottom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900"/>
                            </p:stCondLst>
                            <p:childTnLst>
                              <p:par>
                                <p:cTn id="1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6400"/>
                            </p:stCondLst>
                            <p:childTnLst>
                              <p:par>
                                <p:cTn id="18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7" grpId="0" animBg="1"/>
      <p:bldP spid="18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52400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AUGUST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77000" y="761999"/>
            <a:ext cx="2553930" cy="392818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  <a:tabLst>
                <a:tab pos="538163" algn="l"/>
              </a:tabLst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5 - PTM for Classes I to    	X.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7 - World Friendship Day   	card making.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Vishva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Aadiwasi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Diwas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12 - Art &amp; Craft activity  related  to Independence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15 - Independence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21 - ASL begins for  </a:t>
            </a:r>
          </a:p>
          <a:p>
            <a:pPr marL="285750" indent="-285750"/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Classes  VI to X.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26 - Rakhi making.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29 - National Sports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Raksha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Bandhan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31 - PTM for Class KG.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04663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5122" name="Picture 2" descr="H:\pics\New folder\IMG_20220827_124036.jpg"/>
          <p:cNvPicPr>
            <a:picLocks noChangeAspect="1" noChangeArrowheads="1"/>
          </p:cNvPicPr>
          <p:nvPr/>
        </p:nvPicPr>
        <p:blipFill>
          <a:blip r:embed="rId4" cstate="print"/>
          <a:srcRect t="8519" r="31666" b="20370"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5123" name="Picture 3" descr="H:\pics\New folder\IMG_20230224_140003.jpg"/>
          <p:cNvPicPr>
            <a:picLocks noChangeAspect="1" noChangeArrowheads="1"/>
          </p:cNvPicPr>
          <p:nvPr/>
        </p:nvPicPr>
        <p:blipFill>
          <a:blip r:embed="rId5" cstate="print"/>
          <a:srcRect l="3118" t="28889" r="6437"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5124" name="Picture 4" descr="H:\pics\IMG_20230224_135819.jpg"/>
          <p:cNvPicPr>
            <a:picLocks noChangeAspect="1" noChangeArrowheads="1"/>
          </p:cNvPicPr>
          <p:nvPr/>
        </p:nvPicPr>
        <p:blipFill>
          <a:blip r:embed="rId6" cstate="print"/>
          <a:srcRect t="14516" b="6452"/>
          <a:stretch>
            <a:fillRect/>
          </a:stretch>
        </p:blipFill>
        <p:spPr bwMode="auto">
          <a:xfrm>
            <a:off x="5267" y="0"/>
            <a:ext cx="6291943" cy="37338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423415" y="3200400"/>
            <a:ext cx="1443985" cy="369332"/>
          </a:xfrm>
          <a:prstGeom prst="rect">
            <a:avLst/>
          </a:prstGeom>
          <a:solidFill>
            <a:schemeClr val="accent4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ART &amp; CRAFT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00800" y="4724400"/>
            <a:ext cx="2553930" cy="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20016" y="58635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SEPTEMBER- 2023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89040" y="533400"/>
            <a:ext cx="2809568" cy="4038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1 - Revision begins for Classes 	KG to X.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2 - Fancy Dress Competition.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Copy Sealing begins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5 - Teachers  Day Celebration.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6 - Janmashtami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8 - World's Literacy Day.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9 - Making of Eco-friendly        </a:t>
            </a:r>
          </a:p>
          <a:p>
            <a:pPr marL="285750" indent="-285750"/>
            <a:r>
              <a:rPr lang="en-US" sz="125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Idol Ganesha , </a:t>
            </a:r>
            <a:r>
              <a:rPr lang="en-US" sz="1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ASL Concludes</a:t>
            </a:r>
            <a:r>
              <a:rPr lang="en-US" sz="125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14 - Hindi Divas.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16 - Coloring of Idol Ganesha,</a:t>
            </a:r>
            <a:r>
              <a:rPr lang="en-US" sz="12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Revision concludes.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18 - </a:t>
            </a:r>
            <a:r>
              <a:rPr lang="en-US" sz="1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Teeja</a:t>
            </a:r>
            <a:endParaRPr lang="en-US" sz="12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19 - </a:t>
            </a:r>
            <a:r>
              <a:rPr lang="en-US" sz="1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Ganesh</a:t>
            </a: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Chaturthi</a:t>
            </a: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20 - </a:t>
            </a:r>
            <a:r>
              <a:rPr lang="en-US" sz="1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Nawa-Khai</a:t>
            </a: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sz="125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21 - HY Exam begins, classes I to 	X &amp; 1st Term of KG</a:t>
            </a:r>
            <a:r>
              <a:rPr lang="en-US" sz="1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28 - Eid-E-Milad</a:t>
            </a:r>
            <a:endParaRPr lang="en-US" sz="125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279897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141" y="5650991"/>
            <a:ext cx="1297859" cy="1207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352800" y="6334780"/>
            <a:ext cx="426720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6" name="Picture 15" descr="IMG_20220820_103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8400" cy="3733800"/>
          </a:xfrm>
          <a:prstGeom prst="rect">
            <a:avLst/>
          </a:prstGeom>
        </p:spPr>
      </p:pic>
      <p:pic>
        <p:nvPicPr>
          <p:cNvPr id="2052" name="Picture 4" descr="H:\calendar pics\WhatsApp Image 2022-04-04 at 10.54.01 AM.jpeg"/>
          <p:cNvPicPr>
            <a:picLocks noChangeAspect="1" noChangeArrowheads="1"/>
          </p:cNvPicPr>
          <p:nvPr/>
        </p:nvPicPr>
        <p:blipFill>
          <a:blip r:embed="rId4"/>
          <a:srcRect l="11633" t="36667" r="7908"/>
          <a:stretch>
            <a:fillRect/>
          </a:stretch>
        </p:blipFill>
        <p:spPr bwMode="auto">
          <a:xfrm>
            <a:off x="-328" y="-10160"/>
            <a:ext cx="6248400" cy="37338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54198"/>
            <a:ext cx="2553930" cy="884602"/>
          </a:xfrm>
          <a:prstGeom prst="rect">
            <a:avLst/>
          </a:prstGeom>
        </p:spPr>
      </p:pic>
      <p:pic>
        <p:nvPicPr>
          <p:cNvPr id="2050" name="Picture 2" descr="H:\calendar pics\janmastami.jpg"/>
          <p:cNvPicPr>
            <a:picLocks noChangeAspect="1" noChangeArrowheads="1"/>
          </p:cNvPicPr>
          <p:nvPr/>
        </p:nvPicPr>
        <p:blipFill>
          <a:blip r:embed="rId6" cstate="print"/>
          <a:srcRect r="5747"/>
          <a:stretch>
            <a:fillRect/>
          </a:stretch>
        </p:blipFill>
        <p:spPr bwMode="auto">
          <a:xfrm>
            <a:off x="0" y="0"/>
            <a:ext cx="6248400" cy="3729038"/>
          </a:xfrm>
          <a:prstGeom prst="rect">
            <a:avLst/>
          </a:prstGeom>
          <a:noFill/>
        </p:spPr>
      </p:pic>
      <p:pic>
        <p:nvPicPr>
          <p:cNvPr id="2051" name="Picture 3" descr="H:\calendar pics\WhatsApp Image 2022-04-04 at 10.53.55 AM.jpeg"/>
          <p:cNvPicPr>
            <a:picLocks noChangeAspect="1" noChangeArrowheads="1"/>
          </p:cNvPicPr>
          <p:nvPr/>
        </p:nvPicPr>
        <p:blipFill>
          <a:blip r:embed="rId7"/>
          <a:srcRect t="26666" b="18889"/>
          <a:stretch>
            <a:fillRect/>
          </a:stretch>
        </p:blipFill>
        <p:spPr bwMode="auto">
          <a:xfrm>
            <a:off x="38100" y="-328"/>
            <a:ext cx="6210300" cy="3733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28600" y="2971800"/>
            <a:ext cx="1494512" cy="646331"/>
          </a:xfrm>
          <a:prstGeom prst="rect">
            <a:avLst/>
          </a:prstGeom>
          <a:solidFill>
            <a:schemeClr val="accent4"/>
          </a:solidFill>
          <a:ln w="3810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JANMASTAMI</a:t>
            </a:r>
          </a:p>
          <a:p>
            <a:r>
              <a:rPr lang="en-US" b="1" dirty="0">
                <a:solidFill>
                  <a:srgbClr val="FFFF00"/>
                </a:solidFill>
              </a:rPr>
              <a:t>CELEBRATION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9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32" y="9832"/>
            <a:ext cx="6248400" cy="37338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162248"/>
            <a:ext cx="2438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OCTOBER - 2023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77325" y="762000"/>
            <a:ext cx="2614275" cy="3581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defTabSz="538163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2 - Gandhi Jayanti &amp; 	Shastri Jayanti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4 - Animal Welfare Day.</a:t>
            </a:r>
          </a:p>
          <a:p>
            <a:pPr marL="285750" indent="-285750" defTabSz="538163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7 - Half yearly exam 	conclude.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10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IGKO (SOF)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14 - Science Exhibition.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16 - World Food Day.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19 - PTM &amp; Result 	Declaration of 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Ist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Term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20 - Dussehra Break begins.</a:t>
            </a:r>
          </a:p>
          <a:p>
            <a:pPr marL="285750" indent="-285750" defTabSz="630238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27 - School re-opens after   	Dussehra Break.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625693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6FC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864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logo - hd.JPG">
            <a:extLst>
              <a:ext uri="{FF2B5EF4-FFF2-40B4-BE49-F238E27FC236}">
                <a16:creationId xmlns:a16="http://schemas.microsoft.com/office/drawing/2014/main" id="{A5421886-695D-34EE-86FD-D16080EE2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5784275"/>
            <a:ext cx="1143000" cy="1073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5105400" y="6488668"/>
            <a:ext cx="2743200" cy="369332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3074" name="Picture 2" descr="H:\calendar pics\DSC01150.JPG"/>
          <p:cNvPicPr>
            <a:picLocks noChangeAspect="1" noChangeArrowheads="1"/>
          </p:cNvPicPr>
          <p:nvPr/>
        </p:nvPicPr>
        <p:blipFill>
          <a:blip r:embed="rId3" cstate="print"/>
          <a:srcRect l="5442" t="28889" r="9660"/>
          <a:stretch>
            <a:fillRect/>
          </a:stretch>
        </p:blipFill>
        <p:spPr bwMode="auto">
          <a:xfrm>
            <a:off x="0" y="0"/>
            <a:ext cx="6248400" cy="3733800"/>
          </a:xfrm>
          <a:prstGeom prst="rect">
            <a:avLst/>
          </a:prstGeom>
          <a:noFill/>
        </p:spPr>
      </p:pic>
      <p:pic>
        <p:nvPicPr>
          <p:cNvPr id="3075" name="Picture 3" descr="H:\calendar pics\DSC01057.JPG"/>
          <p:cNvPicPr>
            <a:picLocks noChangeAspect="1" noChangeArrowheads="1"/>
          </p:cNvPicPr>
          <p:nvPr/>
        </p:nvPicPr>
        <p:blipFill>
          <a:blip r:embed="rId4" cstate="print"/>
          <a:srcRect l="6171" t="32821"/>
          <a:stretch>
            <a:fillRect/>
          </a:stretch>
        </p:blipFill>
        <p:spPr bwMode="auto">
          <a:xfrm>
            <a:off x="-22339" y="9525"/>
            <a:ext cx="6247265" cy="37147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28600" y="3212068"/>
            <a:ext cx="2133600" cy="369332"/>
          </a:xfrm>
          <a:prstGeom prst="rect">
            <a:avLst/>
          </a:prstGeom>
          <a:solidFill>
            <a:schemeClr val="accent4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SCIENCE EXHIBITION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9873"/>
          <a:stretch/>
        </p:blipFill>
        <p:spPr>
          <a:xfrm>
            <a:off x="6419235" y="4728289"/>
            <a:ext cx="2553930" cy="884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9"/>
          <a:stretch/>
        </p:blipFill>
        <p:spPr>
          <a:xfrm>
            <a:off x="21733" y="38715"/>
            <a:ext cx="6215094" cy="3714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3C7702-B97D-856B-FA26-C9656DEEAD5C}"/>
              </a:ext>
            </a:extLst>
          </p:cNvPr>
          <p:cNvSpPr/>
          <p:nvPr/>
        </p:nvSpPr>
        <p:spPr>
          <a:xfrm>
            <a:off x="228600" y="3212068"/>
            <a:ext cx="2764859" cy="369332"/>
          </a:xfrm>
          <a:prstGeom prst="rect">
            <a:avLst/>
          </a:prstGeom>
          <a:solidFill>
            <a:schemeClr val="accent4"/>
          </a:solidFill>
          <a:ln w="3810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INSPIRE AWARDS WINNER</a:t>
            </a:r>
          </a:p>
        </p:txBody>
      </p:sp>
    </p:spTree>
    <p:extLst>
      <p:ext uri="{BB962C8B-B14F-4D97-AF65-F5344CB8AC3E}">
        <p14:creationId xmlns:p14="http://schemas.microsoft.com/office/powerpoint/2010/main" val="210758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800"/>
                            </p:stCondLst>
                            <p:childTnLst>
                              <p:par>
                                <p:cTn id="7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8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300"/>
                            </p:stCondLst>
                            <p:childTnLst>
                              <p:par>
                                <p:cTn id="9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3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8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2" grpId="0" animBg="1"/>
      <p:bldP spid="15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</TotalTime>
  <Words>1435</Words>
  <Application>Microsoft Office PowerPoint</Application>
  <PresentationFormat>On-screen Show (4:3)</PresentationFormat>
  <Paragraphs>630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Monotype Corsiva</vt:lpstr>
      <vt:lpstr>Times New Roman</vt:lpstr>
      <vt:lpstr>Wingdings</vt:lpstr>
      <vt:lpstr>Office Theme</vt:lpstr>
      <vt:lpstr>PowerPoint Presentation</vt:lpstr>
      <vt:lpstr>PowerPoint Presentation</vt:lpstr>
      <vt:lpstr>APRIL - 2023</vt:lpstr>
      <vt:lpstr>MAY - 2023</vt:lpstr>
      <vt:lpstr>JUNE - 2023</vt:lpstr>
      <vt:lpstr>JULY - 2023</vt:lpstr>
      <vt:lpstr>AUGUST - 2023</vt:lpstr>
      <vt:lpstr>SEPTEMBER- 2023</vt:lpstr>
      <vt:lpstr>OCTOBER - 2023</vt:lpstr>
      <vt:lpstr>NOVEMBER - 2023</vt:lpstr>
      <vt:lpstr>DECEMBER - 2023</vt:lpstr>
      <vt:lpstr>JANUARY - 2024</vt:lpstr>
      <vt:lpstr>FEBRUARY - 2024</vt:lpstr>
      <vt:lpstr>MARCH - 2024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MSP</dc:creator>
  <cp:lastModifiedBy>SATISH CHAUDHARY</cp:lastModifiedBy>
  <cp:revision>717</cp:revision>
  <dcterms:created xsi:type="dcterms:W3CDTF">2023-04-17T03:09:03Z</dcterms:created>
  <dcterms:modified xsi:type="dcterms:W3CDTF">2023-04-24T10:32:53Z</dcterms:modified>
</cp:coreProperties>
</file>