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58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5F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64" d="100"/>
          <a:sy n="64" d="100"/>
        </p:scale>
        <p:origin x="16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1165-5A2F-415A-AFF1-D467611FF49F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A246-12AC-47A7-9C4A-C0D5EDB324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1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C6BC-B7DE-4F3C-A9FE-28DCD4688F8B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BD48-ECF7-487E-AFBA-643720811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5000">
              <a:srgbClr val="A6C1E3"/>
            </a:gs>
            <a:gs pos="60000">
              <a:schemeClr val="tx2">
                <a:lumMod val="20000"/>
                <a:lumOff val="80000"/>
              </a:schemeClr>
            </a:gs>
            <a:gs pos="100000">
              <a:schemeClr val="accent1">
                <a:lumMod val="97000"/>
                <a:lumOff val="3000"/>
              </a:schemeClr>
            </a:gs>
            <a:gs pos="26000">
              <a:schemeClr val="accent1">
                <a:lumMod val="97000"/>
                <a:lumOff val="3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988AF7-D201-5A1B-9470-CBB0A7F73DA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64200">
                <a:srgbClr val="A6C1E3"/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lumMod val="97000"/>
                  <a:lumOff val="3000"/>
                </a:schemeClr>
              </a:gs>
              <a:gs pos="23000">
                <a:schemeClr val="accent1">
                  <a:lumMod val="97000"/>
                  <a:lumOff val="3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62DFE-4D89-6B2B-3DA4-EB7ADCA7E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25606"/>
            <a:ext cx="8991600" cy="756194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7805A-FFF1-8989-C0EB-D677C9418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1408"/>
            <a:ext cx="8991600" cy="1564992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02629-628C-3F96-7287-35B2D9043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97" y="2153943"/>
            <a:ext cx="2601805" cy="2550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6829" y="162248"/>
            <a:ext cx="2057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NOVEMBER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85800"/>
            <a:ext cx="2669459" cy="3545338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 CG Foundation Day /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Dev Uthani Ekadashi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5- Guru Nanak’s Jayanti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– SOF - IGKO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SOF - IEO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13 - SOF - NSO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 – Science Exhibition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14 – Children’s Day Celebration / Aanand Mela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15 - English GD (VI to X) / Plant Irrigation (I to V)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22 -English Activities(I to V)/ Plant Germination (VI to X)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29 – Annual Day Celebration (Tentative)</a:t>
            </a:r>
          </a:p>
          <a:p>
            <a:pPr>
              <a:spcBef>
                <a:spcPts val="0"/>
              </a:spcBef>
            </a:pPr>
            <a:endParaRPr lang="en-US" sz="13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070521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4362271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3FF23-4763-D7EE-3061-36F0806243F0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3E329-1DBA-8667-105A-F265A2345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2054" name="Picture 6" descr="No photo description available.">
            <a:extLst>
              <a:ext uri="{FF2B5EF4-FFF2-40B4-BE49-F238E27FC236}">
                <a16:creationId xmlns:a16="http://schemas.microsoft.com/office/drawing/2014/main" id="{F66FB918-10AD-9190-937D-7BA9F670B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 bwMode="auto">
          <a:xfrm>
            <a:off x="14991" y="1853535"/>
            <a:ext cx="3122950" cy="18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AB237-CB5D-064D-80A8-D38E5D1C72A5}"/>
              </a:ext>
            </a:extLst>
          </p:cNvPr>
          <p:cNvSpPr/>
          <p:nvPr/>
        </p:nvSpPr>
        <p:spPr>
          <a:xfrm>
            <a:off x="82272" y="3364016"/>
            <a:ext cx="1945148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CHILDREN’S DAY</a:t>
            </a:r>
          </a:p>
        </p:txBody>
      </p:sp>
      <p:pic>
        <p:nvPicPr>
          <p:cNvPr id="2056" name="Picture 8" descr="No photo description available.">
            <a:extLst>
              <a:ext uri="{FF2B5EF4-FFF2-40B4-BE49-F238E27FC236}">
                <a16:creationId xmlns:a16="http://schemas.microsoft.com/office/drawing/2014/main" id="{40148CD6-85D9-8ECB-4DEC-46002665C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r="21954"/>
          <a:stretch/>
        </p:blipFill>
        <p:spPr bwMode="auto">
          <a:xfrm>
            <a:off x="16240" y="21245"/>
            <a:ext cx="3140580" cy="186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69259CF-58A1-69D8-E10B-7D2C5C6B8DE8}"/>
              </a:ext>
            </a:extLst>
          </p:cNvPr>
          <p:cNvSpPr/>
          <p:nvPr/>
        </p:nvSpPr>
        <p:spPr>
          <a:xfrm>
            <a:off x="0" y="1868269"/>
            <a:ext cx="2140330" cy="307777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SCIENCE EXHIBITION</a:t>
            </a:r>
          </a:p>
        </p:txBody>
      </p:sp>
      <p:pic>
        <p:nvPicPr>
          <p:cNvPr id="2058" name="Picture 10" descr="May be an image of 11 people, toy and text">
            <a:extLst>
              <a:ext uri="{FF2B5EF4-FFF2-40B4-BE49-F238E27FC236}">
                <a16:creationId xmlns:a16="http://schemas.microsoft.com/office/drawing/2014/main" id="{FD366F9B-D251-2496-4D2E-78D8AB481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/>
          <a:stretch/>
        </p:blipFill>
        <p:spPr bwMode="auto">
          <a:xfrm>
            <a:off x="3093148" y="1825823"/>
            <a:ext cx="3140580" cy="18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2E4825-87A8-A7BA-A1FC-AA5DFA055856}"/>
              </a:ext>
            </a:extLst>
          </p:cNvPr>
          <p:cNvSpPr/>
          <p:nvPr/>
        </p:nvSpPr>
        <p:spPr>
          <a:xfrm>
            <a:off x="4810032" y="3392269"/>
            <a:ext cx="1362168" cy="307777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ANNUAL DAY</a:t>
            </a:r>
          </a:p>
        </p:txBody>
      </p:sp>
      <p:pic>
        <p:nvPicPr>
          <p:cNvPr id="2062" name="Picture 14" descr="No photo description available.">
            <a:extLst>
              <a:ext uri="{FF2B5EF4-FFF2-40B4-BE49-F238E27FC236}">
                <a16:creationId xmlns:a16="http://schemas.microsoft.com/office/drawing/2014/main" id="{B0EB9105-6BFA-5FF6-7456-56685C210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3"/>
          <a:stretch/>
        </p:blipFill>
        <p:spPr bwMode="auto">
          <a:xfrm>
            <a:off x="3167922" y="14374"/>
            <a:ext cx="3064237" cy="185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FE637F-7460-AE53-0F0F-1C674AB547E3}"/>
              </a:ext>
            </a:extLst>
          </p:cNvPr>
          <p:cNvSpPr/>
          <p:nvPr/>
        </p:nvSpPr>
        <p:spPr>
          <a:xfrm>
            <a:off x="4191000" y="1792069"/>
            <a:ext cx="1918602" cy="307777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GROUP ACTIVITIES</a:t>
            </a:r>
          </a:p>
        </p:txBody>
      </p:sp>
    </p:spTree>
    <p:extLst>
      <p:ext uri="{BB962C8B-B14F-4D97-AF65-F5344CB8AC3E}">
        <p14:creationId xmlns:p14="http://schemas.microsoft.com/office/powerpoint/2010/main" val="3582872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2" grpId="0" animBg="1"/>
      <p:bldP spid="19" grpId="0" animBg="1"/>
      <p:bldP spid="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6829" y="162248"/>
            <a:ext cx="2057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DECEMBER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85800"/>
            <a:ext cx="2669458" cy="2971800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6- English Extempore (I to V) / Hindi Debate (VI to X)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8- Pre Board-I Begins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13- Pre Board-I Concludes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13- Plantation (I to V) / Weeding (VI to IX)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SOF - IMO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18- Guru Ghasidas Jayanti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23- PTM (Class X &amp; KG)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24 – Annual Sports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24- Christmas Day Celebration (KG)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25- Winter Break Begins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649167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3733800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F0F19-0D8D-3CA8-C832-EAC6E6AD3A61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1C882-824D-2C01-EFCF-8B3950F8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1026" name="Picture 2" descr="May be an image of 13 people and people playing football">
            <a:extLst>
              <a:ext uri="{FF2B5EF4-FFF2-40B4-BE49-F238E27FC236}">
                <a16:creationId xmlns:a16="http://schemas.microsoft.com/office/drawing/2014/main" id="{B29A27AA-A146-BAD0-8D59-2D1BCA934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9"/>
          <a:stretch/>
        </p:blipFill>
        <p:spPr bwMode="auto">
          <a:xfrm>
            <a:off x="3124200" y="1822027"/>
            <a:ext cx="3109210" cy="18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2066F7-1C0C-B9F8-F4D7-1D0EE4E996B4}"/>
              </a:ext>
            </a:extLst>
          </p:cNvPr>
          <p:cNvSpPr/>
          <p:nvPr/>
        </p:nvSpPr>
        <p:spPr>
          <a:xfrm>
            <a:off x="4648200" y="3242846"/>
            <a:ext cx="1448986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SPORTS DAY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2B3D71-02D5-5B16-9268-9650F6876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4"/>
          <a:stretch/>
        </p:blipFill>
        <p:spPr>
          <a:xfrm>
            <a:off x="8745" y="1822027"/>
            <a:ext cx="3109211" cy="1881189"/>
          </a:xfrm>
          <a:prstGeom prst="rect">
            <a:avLst/>
          </a:prstGeom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AAFBD7-4F12-8C34-3C8D-FD15785EC1E8}"/>
              </a:ext>
            </a:extLst>
          </p:cNvPr>
          <p:cNvSpPr/>
          <p:nvPr/>
        </p:nvSpPr>
        <p:spPr>
          <a:xfrm>
            <a:off x="76200" y="3319046"/>
            <a:ext cx="1900264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CHRISTMAS DAY</a:t>
            </a: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18971B63-A8BA-8935-5BD4-E815BDE26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t="18648" r="21053" b="8624"/>
          <a:stretch/>
        </p:blipFill>
        <p:spPr bwMode="auto">
          <a:xfrm>
            <a:off x="3124199" y="14990"/>
            <a:ext cx="3109211" cy="18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A64537-8A34-206D-9EE0-A69359FE197A}"/>
              </a:ext>
            </a:extLst>
          </p:cNvPr>
          <p:cNvSpPr/>
          <p:nvPr/>
        </p:nvSpPr>
        <p:spPr>
          <a:xfrm>
            <a:off x="4633210" y="92440"/>
            <a:ext cx="1518301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PLANTATION</a:t>
            </a:r>
          </a:p>
        </p:txBody>
      </p:sp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9AD07336-BDFF-A49C-FE25-E435CD3E3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-906" r="12150" b="906"/>
          <a:stretch/>
        </p:blipFill>
        <p:spPr bwMode="auto">
          <a:xfrm>
            <a:off x="11242" y="11781"/>
            <a:ext cx="3182914" cy="181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AB44BC-2448-9269-6D5B-069CB9163BB4}"/>
              </a:ext>
            </a:extLst>
          </p:cNvPr>
          <p:cNvSpPr/>
          <p:nvPr/>
        </p:nvSpPr>
        <p:spPr>
          <a:xfrm>
            <a:off x="76200" y="121170"/>
            <a:ext cx="1503938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EXTEMPORE</a:t>
            </a:r>
          </a:p>
        </p:txBody>
      </p:sp>
    </p:spTree>
    <p:extLst>
      <p:ext uri="{BB962C8B-B14F-4D97-AF65-F5344CB8AC3E}">
        <p14:creationId xmlns:p14="http://schemas.microsoft.com/office/powerpoint/2010/main" val="2197329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3" grpId="0" animBg="1"/>
      <p:bldP spid="19" grpId="0" animBg="1"/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6829" y="117278"/>
            <a:ext cx="2057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JANUARY - 2026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42920" y="654569"/>
            <a:ext cx="2724880" cy="3936302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 New Year Day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2- School Reopens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5 - Pre-Board II (Class X),</a:t>
            </a:r>
          </a:p>
          <a:p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PT-II (I to IX) Begin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10 - Pre-Board II (Class X), </a:t>
            </a:r>
          </a:p>
          <a:p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PT-II (I to IX) Conclude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 – Kite Making (KG)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14- Makar Sankranti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17 – Math &amp; Science Quiz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– SOF - IHO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23 – Vasant Panchami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24- PTM (KG To X)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26- Republic Day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31 – Farewell Party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721199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4590871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B7E99-24B7-1CB5-DB32-B79390DA970D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D5E95B-1084-BD18-FC72-91902D0E1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0000" r="13334" b="22222"/>
          <a:stretch/>
        </p:blipFill>
        <p:spPr>
          <a:xfrm>
            <a:off x="1056913" y="5902035"/>
            <a:ext cx="704286" cy="293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5EC44F-2F3E-F358-C42A-AD3566004BE6}"/>
              </a:ext>
            </a:extLst>
          </p:cNvPr>
          <p:cNvSpPr txBox="1"/>
          <p:nvPr/>
        </p:nvSpPr>
        <p:spPr>
          <a:xfrm flipH="1">
            <a:off x="1190355" y="5834435"/>
            <a:ext cx="47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I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B602D-E2E7-C08A-0F79-FD1DCF60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6374B-4488-91CA-C7F4-9F166A22D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r="4894" b="17540"/>
          <a:stretch/>
        </p:blipFill>
        <p:spPr>
          <a:xfrm>
            <a:off x="13732" y="1822026"/>
            <a:ext cx="3185326" cy="18856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ACE8B5-BA37-D523-5C7F-860A6CFA108B}"/>
              </a:ext>
            </a:extLst>
          </p:cNvPr>
          <p:cNvSpPr/>
          <p:nvPr/>
        </p:nvSpPr>
        <p:spPr>
          <a:xfrm>
            <a:off x="76264" y="1828800"/>
            <a:ext cx="1339597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FAREWELL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D8F303-CF62-1B35-9C69-C9D60D2ED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1667" b="-1250"/>
          <a:stretch/>
        </p:blipFill>
        <p:spPr>
          <a:xfrm>
            <a:off x="3199058" y="14990"/>
            <a:ext cx="3039340" cy="36926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3B587A-CBF8-4035-9AB4-00A8235DB651}"/>
              </a:ext>
            </a:extLst>
          </p:cNvPr>
          <p:cNvSpPr/>
          <p:nvPr/>
        </p:nvSpPr>
        <p:spPr>
          <a:xfrm>
            <a:off x="3916172" y="3242846"/>
            <a:ext cx="2179828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VASANT PANCHAMI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79CBF59-8511-E548-C983-A4973AFE7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33"/>
            <a:ext cx="3199058" cy="17924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DE9AEF-5B33-37A7-2284-5DC9C5A7A519}"/>
              </a:ext>
            </a:extLst>
          </p:cNvPr>
          <p:cNvSpPr/>
          <p:nvPr/>
        </p:nvSpPr>
        <p:spPr>
          <a:xfrm>
            <a:off x="62450" y="99751"/>
            <a:ext cx="1715919" cy="338554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REPUBLIC DAY</a:t>
            </a:r>
          </a:p>
        </p:txBody>
      </p:sp>
    </p:spTree>
    <p:extLst>
      <p:ext uri="{BB962C8B-B14F-4D97-AF65-F5344CB8AC3E}">
        <p14:creationId xmlns:p14="http://schemas.microsoft.com/office/powerpoint/2010/main" val="60806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15" grpId="0" animBg="1"/>
      <p:bldP spid="18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15AF52-237D-E80C-CCA6-231D2ADD992C}"/>
              </a:ext>
            </a:extLst>
          </p:cNvPr>
          <p:cNvSpPr/>
          <p:nvPr/>
        </p:nvSpPr>
        <p:spPr>
          <a:xfrm>
            <a:off x="0" y="-1"/>
            <a:ext cx="6248400" cy="37092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6829" y="162248"/>
            <a:ext cx="2057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FEBRUARY - 2026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99689"/>
            <a:ext cx="2669458" cy="2971800"/>
          </a:xfr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– Maha Shivaratri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18 – Annual Exam Begins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059955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3733800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133767-4A0B-E1ED-36AE-4B11DFB4880E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ECE89-C167-79F0-6EE3-C4C9938CE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7170" name="Picture 2" descr="No photo description available.">
            <a:extLst>
              <a:ext uri="{FF2B5EF4-FFF2-40B4-BE49-F238E27FC236}">
                <a16:creationId xmlns:a16="http://schemas.microsoft.com/office/drawing/2014/main" id="{C20922F8-EF92-80D0-FDDE-FCD15A85D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17424" b="15403"/>
          <a:stretch/>
        </p:blipFill>
        <p:spPr bwMode="auto">
          <a:xfrm>
            <a:off x="14991" y="12952"/>
            <a:ext cx="3109209" cy="196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 photo description available.">
            <a:extLst>
              <a:ext uri="{FF2B5EF4-FFF2-40B4-BE49-F238E27FC236}">
                <a16:creationId xmlns:a16="http://schemas.microsoft.com/office/drawing/2014/main" id="{C3BDD8DA-DF7B-59DA-E42A-1874F0664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11"/>
          <a:stretch/>
        </p:blipFill>
        <p:spPr bwMode="auto">
          <a:xfrm>
            <a:off x="14991" y="1981200"/>
            <a:ext cx="6218419" cy="170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C50B384B-57A9-927D-1CA6-5B738738E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12624"/>
          <a:stretch/>
        </p:blipFill>
        <p:spPr bwMode="auto">
          <a:xfrm>
            <a:off x="3124201" y="12951"/>
            <a:ext cx="3109209" cy="196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7633EA-B674-0D65-1993-E1C156ED2245}"/>
              </a:ext>
            </a:extLst>
          </p:cNvPr>
          <p:cNvSpPr/>
          <p:nvPr/>
        </p:nvSpPr>
        <p:spPr>
          <a:xfrm>
            <a:off x="4243022" y="1981200"/>
            <a:ext cx="1957908" cy="307777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AWARD CEREMONY</a:t>
            </a:r>
          </a:p>
        </p:txBody>
      </p:sp>
    </p:spTree>
    <p:extLst>
      <p:ext uri="{BB962C8B-B14F-4D97-AF65-F5344CB8AC3E}">
        <p14:creationId xmlns:p14="http://schemas.microsoft.com/office/powerpoint/2010/main" val="1965623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6829" y="162248"/>
            <a:ext cx="2057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MARCH - 2026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85800"/>
            <a:ext cx="2669458" cy="2971800"/>
          </a:xfr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 – Annual Exam Concludes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– Holi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 – Eid-ul-Fitar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 – Ram Navami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28 - PTM/ Annual Result Declaration (KG to IX)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06348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3733800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AD9A35-5C10-E096-4F19-9A37DA8AC10D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1EFB8-84FA-F459-E4D4-06110322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531018-722C-94B0-FD97-DBA3E36C2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" y="33335"/>
            <a:ext cx="3097193" cy="1795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F1384A-5C4F-6423-0E48-F08F0A11B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b="24495"/>
          <a:stretch/>
        </p:blipFill>
        <p:spPr>
          <a:xfrm>
            <a:off x="27007" y="1828801"/>
            <a:ext cx="6189232" cy="1905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7EBDC8-A19E-F060-78B5-A6486A2CB51E}"/>
              </a:ext>
            </a:extLst>
          </p:cNvPr>
          <p:cNvSpPr/>
          <p:nvPr/>
        </p:nvSpPr>
        <p:spPr>
          <a:xfrm>
            <a:off x="1755100" y="3349823"/>
            <a:ext cx="2694007" cy="307777"/>
          </a:xfrm>
          <a:prstGeom prst="rect">
            <a:avLst/>
          </a:prstGeom>
          <a:solidFill>
            <a:srgbClr val="7030A0"/>
          </a:solidFill>
          <a:ln w="38100"/>
          <a:effectLst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EXAMINATION|RESULT|PTM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DE3B5D-D307-6C43-2F89-49AA1F116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45" y="33334"/>
            <a:ext cx="3097193" cy="17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0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77494-7094-AC67-3DA3-046FB6775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2" y="112539"/>
            <a:ext cx="6921911" cy="6632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19DDF-0D7F-0324-0119-0D1EDFF54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44" y="0"/>
            <a:ext cx="9144000" cy="685800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752600" y="59461"/>
            <a:ext cx="58674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ANNUAL CALENDAR 2025-26</a:t>
            </a:r>
          </a:p>
        </p:txBody>
      </p:sp>
      <p:sp>
        <p:nvSpPr>
          <p:cNvPr id="7" name="Rectangle 6"/>
          <p:cNvSpPr/>
          <p:nvPr/>
        </p:nvSpPr>
        <p:spPr>
          <a:xfrm>
            <a:off x="93866" y="5616714"/>
            <a:ext cx="893706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707AD-4F8A-E8AE-C1FE-6844CF2102F3}"/>
              </a:ext>
            </a:extLst>
          </p:cNvPr>
          <p:cNvSpPr/>
          <p:nvPr/>
        </p:nvSpPr>
        <p:spPr>
          <a:xfrm>
            <a:off x="93866" y="6354580"/>
            <a:ext cx="8937062" cy="400110"/>
          </a:xfrm>
          <a:prstGeom prst="rect">
            <a:avLst/>
          </a:prstGeom>
          <a:solidFill>
            <a:schemeClr val="bg1"/>
          </a:solidFill>
          <a:ln w="38100"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63362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 School Holiday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63362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Green- Examinations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63362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Blue- Activity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63362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Purple- PTM</a:t>
            </a:r>
          </a:p>
        </p:txBody>
      </p:sp>
    </p:spTree>
    <p:extLst>
      <p:ext uri="{BB962C8B-B14F-4D97-AF65-F5344CB8AC3E}">
        <p14:creationId xmlns:p14="http://schemas.microsoft.com/office/powerpoint/2010/main" val="29447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11" grpId="0" animBg="1"/>
      <p:bldP spid="2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152400"/>
            <a:ext cx="1676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APRIL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76686"/>
            <a:ext cx="2669459" cy="2971800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 New Session Begins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4- Vidya Aarambh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 Ram Navami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 Mahavir Jayanti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14- Ambedkar Jayanti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18- Good Friday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14237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24600" y="3733800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FFED58-0AE8-66A6-2CDA-FD32ED212FA3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1111" r="19168" b="31111"/>
          <a:stretch/>
        </p:blipFill>
        <p:spPr>
          <a:xfrm>
            <a:off x="74950" y="69330"/>
            <a:ext cx="6119798" cy="3619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0000" y="3256002"/>
            <a:ext cx="2286010" cy="369332"/>
          </a:xfrm>
          <a:prstGeom prst="rect">
            <a:avLst/>
          </a:prstGeom>
          <a:solidFill>
            <a:srgbClr val="FFFF00"/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VIDYA   AARAMBH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0B31E8-CC13-EEDF-8114-5EA4A7585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5" grpId="0"/>
      <p:bldP spid="7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152400"/>
            <a:ext cx="1676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MAY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599" y="685800"/>
            <a:ext cx="2669459" cy="2971800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 Summer Vacation begins for KG to V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8- World Red Cross Day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12- Buddha Purnima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12- Summer Vacation begins for Class VI to X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326143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07A6E73-DFDD-569A-AFFB-0A722AF62FE1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599" y="3733800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2A848-D59B-A859-FDD5-BA426FC92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4"/>
          <a:stretch/>
        </p:blipFill>
        <p:spPr>
          <a:xfrm>
            <a:off x="29980" y="14990"/>
            <a:ext cx="6197600" cy="37025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97639" y="3213318"/>
            <a:ext cx="2499659" cy="369332"/>
          </a:xfrm>
          <a:prstGeom prst="rect">
            <a:avLst/>
          </a:prstGeom>
          <a:solidFill>
            <a:srgbClr val="FFFF00"/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SUMMER VACATION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1900-0E4B-D634-9401-3DACD71AF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89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2" grpId="0" animBg="1"/>
      <p:bldP spid="10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151263"/>
            <a:ext cx="1676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JUNE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599" y="685800"/>
            <a:ext cx="2669459" cy="2971800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7- Eid ul-Adha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11- Kabir Jayanti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16- School Re-opens after Summer Vacation for Classes KG to X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21- International Yoga Day (Celebration at School)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27- Rath Yatra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28 – Plant Recognition (Class I to V) / Compost Making (Class VI to X)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93333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3733800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A7170-3371-460B-CC85-65BCBEE13069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F136F-5171-1F37-FA0D-F135D5966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 r="25869"/>
          <a:stretch/>
        </p:blipFill>
        <p:spPr>
          <a:xfrm>
            <a:off x="3194946" y="2073843"/>
            <a:ext cx="3007234" cy="1634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5C852-262A-F7BA-AF73-A054C27CE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r="11919"/>
          <a:stretch/>
        </p:blipFill>
        <p:spPr>
          <a:xfrm>
            <a:off x="31001" y="89737"/>
            <a:ext cx="3163945" cy="2043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EB4DFD-9B42-8C0B-96DB-AF5A04FEE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7"/>
          <a:stretch/>
        </p:blipFill>
        <p:spPr>
          <a:xfrm>
            <a:off x="3194946" y="37644"/>
            <a:ext cx="3023474" cy="20438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9955" y="119098"/>
            <a:ext cx="3395225" cy="369332"/>
          </a:xfrm>
          <a:prstGeom prst="rect">
            <a:avLst/>
          </a:prstGeom>
          <a:solidFill>
            <a:srgbClr val="FFFF00"/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INTERNATIONAL YOGA DAY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B3856F-6B72-EC8E-A89D-FACFE7F67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7679" r="14167" b="9259"/>
          <a:stretch/>
        </p:blipFill>
        <p:spPr>
          <a:xfrm>
            <a:off x="31000" y="2039393"/>
            <a:ext cx="3163946" cy="16644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5498E1-9688-0CA1-3010-EBF1918DE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8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152400"/>
            <a:ext cx="1676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JULY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37309"/>
            <a:ext cx="2745659" cy="3124200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 – Doctor’s Day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6- Muharram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 – PT-I Begins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12 – PT-I Concludes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19 - Health and Hygiene Awareness Program (I to X) / Green Day (KG)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24 - Hareli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26 – PTM (KG to X) / Parent’s Day Celebration (KG)</a:t>
            </a:r>
          </a:p>
          <a:p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099318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4286071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55FAF-4CF0-5424-E12D-D25BEE50DB10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6A912E-60CD-ABEA-9D3A-8F959D7A3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" y="8740"/>
            <a:ext cx="3052800" cy="1962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85091-B101-BD2B-9FEF-0D1D43912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1820797"/>
            <a:ext cx="3059268" cy="18980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B904CA-B7D3-3EC5-7D50-C3792F7D240E}"/>
              </a:ext>
            </a:extLst>
          </p:cNvPr>
          <p:cNvSpPr/>
          <p:nvPr/>
        </p:nvSpPr>
        <p:spPr>
          <a:xfrm>
            <a:off x="0" y="1764268"/>
            <a:ext cx="1935466" cy="369332"/>
          </a:xfrm>
          <a:prstGeom prst="rect">
            <a:avLst/>
          </a:prstGeom>
          <a:solidFill>
            <a:srgbClr val="00B0F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DOCTOR’S 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EFDE2-2DC3-0005-9B1B-C4EFEBA51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9220" name="Picture 4" descr="No photo description available.">
            <a:extLst>
              <a:ext uri="{FF2B5EF4-FFF2-40B4-BE49-F238E27FC236}">
                <a16:creationId xmlns:a16="http://schemas.microsoft.com/office/drawing/2014/main" id="{7D2CFA41-6B1C-612D-7020-ABDAD7E37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2" r="26993"/>
          <a:stretch/>
        </p:blipFill>
        <p:spPr bwMode="auto">
          <a:xfrm>
            <a:off x="3052565" y="1856398"/>
            <a:ext cx="1820818" cy="187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o photo description available.">
            <a:extLst>
              <a:ext uri="{FF2B5EF4-FFF2-40B4-BE49-F238E27FC236}">
                <a16:creationId xmlns:a16="http://schemas.microsoft.com/office/drawing/2014/main" id="{76560A67-ECB9-60D3-D04C-3141D4B9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607"/>
          <a:stretch/>
        </p:blipFill>
        <p:spPr bwMode="auto">
          <a:xfrm>
            <a:off x="3059677" y="8739"/>
            <a:ext cx="3181611" cy="184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No photo description available.">
            <a:extLst>
              <a:ext uri="{FF2B5EF4-FFF2-40B4-BE49-F238E27FC236}">
                <a16:creationId xmlns:a16="http://schemas.microsoft.com/office/drawing/2014/main" id="{4F59730F-B6C4-FE88-EF45-40C251BFD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r="12460" b="29920"/>
          <a:stretch/>
        </p:blipFill>
        <p:spPr bwMode="auto">
          <a:xfrm>
            <a:off x="4724399" y="1836051"/>
            <a:ext cx="1502633" cy="18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45D910-DE62-CE41-1A59-BF93F8E01306}"/>
              </a:ext>
            </a:extLst>
          </p:cNvPr>
          <p:cNvSpPr/>
          <p:nvPr/>
        </p:nvSpPr>
        <p:spPr>
          <a:xfrm>
            <a:off x="4709867" y="1801743"/>
            <a:ext cx="1542089" cy="369332"/>
          </a:xfrm>
          <a:prstGeom prst="rect">
            <a:avLst/>
          </a:prstGeom>
          <a:solidFill>
            <a:srgbClr val="FF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GREEN DAY</a:t>
            </a:r>
          </a:p>
        </p:txBody>
      </p:sp>
    </p:spTree>
    <p:extLst>
      <p:ext uri="{BB962C8B-B14F-4D97-AF65-F5344CB8AC3E}">
        <p14:creationId xmlns:p14="http://schemas.microsoft.com/office/powerpoint/2010/main" val="3526925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0" y="152400"/>
            <a:ext cx="1676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AUGUST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65019"/>
            <a:ext cx="2750391" cy="4078251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2 - English Recitation (VI to X) / Doha Chaupai (I to V) / Friendship Day (KG)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 – Rakhi Making (KG)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9- Vishwa Aadivasi Diwas / Raksha Bandhan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14 – Janmashtami / Fancy Dress (KG)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15- Independence Day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16- Janmashtami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23 - English Recitation (I to V) / Doha Chaupai (VI to X)</a:t>
            </a:r>
            <a:endParaRPr lang="en-US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26- Teej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27- Ganesh Chaturthi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25 - English ASL  Begins </a:t>
            </a:r>
            <a:r>
              <a:rPr lang="en-US" sz="9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(VI to IX)</a:t>
            </a:r>
            <a:endParaRPr lang="en-US" sz="13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30 - </a:t>
            </a:r>
            <a:r>
              <a:rPr lang="en-US" sz="105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English ASL Concludes(VI to IX)</a:t>
            </a: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/ Seed Germination (I to V)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30 – PTM (KG)</a:t>
            </a:r>
            <a:endParaRPr lang="en-US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395944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2142" y="4667071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6F8AF-10BA-05FD-2883-D44A402985AC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0F10B2-5C4A-E01B-3EBB-202AA8CE2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0000" r="13334" b="22222"/>
          <a:stretch/>
        </p:blipFill>
        <p:spPr>
          <a:xfrm>
            <a:off x="4483530" y="5105400"/>
            <a:ext cx="698070" cy="291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8F42B-7337-706E-2D2B-8AB814F2F828}"/>
              </a:ext>
            </a:extLst>
          </p:cNvPr>
          <p:cNvSpPr txBox="1"/>
          <p:nvPr/>
        </p:nvSpPr>
        <p:spPr>
          <a:xfrm flipH="1">
            <a:off x="4572000" y="5066285"/>
            <a:ext cx="533400" cy="44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I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9C46C8-9628-0613-821A-822DFC80D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5126" name="Picture 6" descr="No photo description available.">
            <a:extLst>
              <a:ext uri="{FF2B5EF4-FFF2-40B4-BE49-F238E27FC236}">
                <a16:creationId xmlns:a16="http://schemas.microsoft.com/office/drawing/2014/main" id="{49D702ED-73BD-ED76-B89D-FD9247D9A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7004"/>
          <a:stretch/>
        </p:blipFill>
        <p:spPr bwMode="auto">
          <a:xfrm>
            <a:off x="14990" y="14991"/>
            <a:ext cx="2338049" cy="37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12EF9A5A-6D3D-6EF1-CD86-0F46CE49F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r="5133"/>
          <a:stretch/>
        </p:blipFill>
        <p:spPr bwMode="auto">
          <a:xfrm>
            <a:off x="2353040" y="13210"/>
            <a:ext cx="3861816" cy="2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o photo description available.">
            <a:extLst>
              <a:ext uri="{FF2B5EF4-FFF2-40B4-BE49-F238E27FC236}">
                <a16:creationId xmlns:a16="http://schemas.microsoft.com/office/drawing/2014/main" id="{5166688B-CF67-275F-91B8-B7332BAB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/>
          <a:stretch/>
        </p:blipFill>
        <p:spPr bwMode="auto">
          <a:xfrm>
            <a:off x="2353039" y="1688266"/>
            <a:ext cx="3865380" cy="20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508063-88D7-131A-838C-2C4F2F22A248}"/>
              </a:ext>
            </a:extLst>
          </p:cNvPr>
          <p:cNvSpPr/>
          <p:nvPr/>
        </p:nvSpPr>
        <p:spPr>
          <a:xfrm>
            <a:off x="76200" y="3366650"/>
            <a:ext cx="2042097" cy="307777"/>
          </a:xfrm>
          <a:prstGeom prst="rect">
            <a:avLst/>
          </a:prstGeom>
          <a:solidFill>
            <a:srgbClr val="00206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INDEPENDENCE DAY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9987CD-3083-38F1-F417-559C89F5F6B5}"/>
              </a:ext>
            </a:extLst>
          </p:cNvPr>
          <p:cNvSpPr/>
          <p:nvPr/>
        </p:nvSpPr>
        <p:spPr>
          <a:xfrm>
            <a:off x="4853634" y="1368623"/>
            <a:ext cx="1318566" cy="307777"/>
          </a:xfrm>
          <a:prstGeom prst="rect">
            <a:avLst/>
          </a:prstGeom>
          <a:solidFill>
            <a:srgbClr val="002060"/>
          </a:solidFill>
          <a:ln w="38100"/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RECITATION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60710D-9CD9-2DCD-DE0D-31B485FB608A}"/>
              </a:ext>
            </a:extLst>
          </p:cNvPr>
          <p:cNvSpPr/>
          <p:nvPr/>
        </p:nvSpPr>
        <p:spPr>
          <a:xfrm>
            <a:off x="3267440" y="3404499"/>
            <a:ext cx="2911951" cy="307777"/>
          </a:xfrm>
          <a:prstGeom prst="rect">
            <a:avLst/>
          </a:prstGeom>
          <a:solidFill>
            <a:srgbClr val="00FF0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JANMASHTAMI CELEBRATION</a:t>
            </a:r>
          </a:p>
        </p:txBody>
      </p:sp>
    </p:spTree>
    <p:extLst>
      <p:ext uri="{BB962C8B-B14F-4D97-AF65-F5344CB8AC3E}">
        <p14:creationId xmlns:p14="http://schemas.microsoft.com/office/powerpoint/2010/main" val="132191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3" grpId="0" animBg="1"/>
      <p:bldP spid="2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6829" y="76200"/>
            <a:ext cx="2057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SEPTEMBER- 2025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24600" y="628956"/>
            <a:ext cx="2669458" cy="3124200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 – Grand Parent’s Day (KG)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5- Teacher’s Day Celebration 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6 - Eid-e-Milad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15- Half Yearly Exam Begins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16- World Ozone Day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27- Half Yearly Exam Concludes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27- Navratri Celebration (KG)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29 - Dussehra Break Begins</a:t>
            </a:r>
          </a:p>
          <a:p>
            <a:pPr marL="285750" indent="-285750">
              <a:spcBef>
                <a:spcPts val="0"/>
              </a:spcBef>
              <a:buFont typeface="Wingdings" pitchFamily="2" charset="2"/>
              <a:buChar char="v"/>
            </a:pPr>
            <a:endParaRPr lang="en-US" sz="13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476443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4511113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8E9F87-1B74-377A-71F7-8D9CB812FF47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128E97-3468-5DC4-9C9E-202407747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2072390"/>
            <a:ext cx="3127908" cy="16441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FC092C-51DB-8953-0EB6-519F20CB8689}"/>
              </a:ext>
            </a:extLst>
          </p:cNvPr>
          <p:cNvSpPr/>
          <p:nvPr/>
        </p:nvSpPr>
        <p:spPr>
          <a:xfrm>
            <a:off x="80497" y="3279068"/>
            <a:ext cx="2510303" cy="369332"/>
          </a:xfrm>
          <a:prstGeom prst="rect">
            <a:avLst/>
          </a:prstGeom>
          <a:solidFill>
            <a:srgbClr val="00B0F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 OZONE 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6F9391-A7E3-7EBF-FCE9-3538B1CC5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sp>
        <p:nvSpPr>
          <p:cNvPr id="9" name="AutoShape 2" descr="No photo description available.">
            <a:extLst>
              <a:ext uri="{FF2B5EF4-FFF2-40B4-BE49-F238E27FC236}">
                <a16:creationId xmlns:a16="http://schemas.microsoft.com/office/drawing/2014/main" id="{233383A0-1C7C-D85D-4714-F3B8C1A158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15439DF3-B2E4-69C8-2968-259E411F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7908" cy="20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D40219-66E7-CDC3-01EB-34A45FAA0FCB}"/>
              </a:ext>
            </a:extLst>
          </p:cNvPr>
          <p:cNvSpPr/>
          <p:nvPr/>
        </p:nvSpPr>
        <p:spPr>
          <a:xfrm>
            <a:off x="76200" y="91190"/>
            <a:ext cx="2762488" cy="369332"/>
          </a:xfrm>
          <a:prstGeom prst="rect">
            <a:avLst/>
          </a:prstGeom>
          <a:solidFill>
            <a:srgbClr val="00B0F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GRAND PARENT’S DAY</a:t>
            </a:r>
          </a:p>
        </p:txBody>
      </p:sp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246F6E86-E9EC-B306-DB28-5A70D6A00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3"/>
          <a:stretch/>
        </p:blipFill>
        <p:spPr bwMode="auto">
          <a:xfrm>
            <a:off x="3108759" y="6001"/>
            <a:ext cx="3127908" cy="20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 photo description available.">
            <a:extLst>
              <a:ext uri="{FF2B5EF4-FFF2-40B4-BE49-F238E27FC236}">
                <a16:creationId xmlns:a16="http://schemas.microsoft.com/office/drawing/2014/main" id="{271CE10A-E5CD-D2C8-686A-837859DB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9325"/>
          <a:stretch/>
        </p:blipFill>
        <p:spPr bwMode="auto">
          <a:xfrm>
            <a:off x="3142898" y="2001412"/>
            <a:ext cx="3089262" cy="16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C05C8-B768-1F6A-8263-CA6885D2C668}"/>
              </a:ext>
            </a:extLst>
          </p:cNvPr>
          <p:cNvSpPr/>
          <p:nvPr/>
        </p:nvSpPr>
        <p:spPr>
          <a:xfrm>
            <a:off x="3013062" y="3272028"/>
            <a:ext cx="3127908" cy="369332"/>
          </a:xfrm>
          <a:prstGeom prst="rect">
            <a:avLst/>
          </a:prstGeom>
          <a:solidFill>
            <a:srgbClr val="00B0F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NAVRATRI CELEBRATION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B77567-4145-E855-5E68-9DBBE7755DB0}"/>
              </a:ext>
            </a:extLst>
          </p:cNvPr>
          <p:cNvSpPr/>
          <p:nvPr/>
        </p:nvSpPr>
        <p:spPr>
          <a:xfrm>
            <a:off x="4073096" y="1764268"/>
            <a:ext cx="2067874" cy="369332"/>
          </a:xfrm>
          <a:prstGeom prst="rect">
            <a:avLst/>
          </a:prstGeom>
          <a:solidFill>
            <a:srgbClr val="00B0F0"/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TEACHER’S DAY</a:t>
            </a:r>
          </a:p>
        </p:txBody>
      </p:sp>
    </p:spTree>
    <p:extLst>
      <p:ext uri="{BB962C8B-B14F-4D97-AF65-F5344CB8AC3E}">
        <p14:creationId xmlns:p14="http://schemas.microsoft.com/office/powerpoint/2010/main" val="1294090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2" grpId="0" animBg="1"/>
      <p:bldP spid="15" grpId="0" animBg="1"/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248400" y="0"/>
            <a:ext cx="28956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733800"/>
            <a:ext cx="6248400" cy="3124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248400" cy="3733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6829" y="162248"/>
            <a:ext cx="2057400" cy="41275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OCTOBER - 2025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307280" y="678875"/>
            <a:ext cx="2777839" cy="3733800"/>
          </a:xfr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Gandhi Jayanti &amp; Shastri Jayanti / Dussehra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–School Reopens after Dussehra Break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– SOF -ICSO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3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11- English Extempore (VI to X) / Hindi Group Activities (I to V)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18 – PTM/ Half Yearly Result Declaration (I to X)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– Diwali Break Begins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27- Chhath Puja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– School Reopens after Diwali Break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31 – PTM (KG)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445828"/>
              </p:ext>
            </p:extLst>
          </p:nvPr>
        </p:nvGraphicFramePr>
        <p:xfrm>
          <a:off x="152399" y="3886200"/>
          <a:ext cx="5951808" cy="2770051"/>
        </p:xfrm>
        <a:graphic>
          <a:graphicData uri="http://schemas.openxmlformats.org/drawingml/2006/table">
            <a:tbl>
              <a:tblPr firstRow="1" bandRow="1">
                <a:effectLst/>
                <a:tableStyleId>{6E25E649-3F16-4E02-A733-19D2CDBF48F0}</a:tableStyleId>
              </a:tblPr>
              <a:tblGrid>
                <a:gridCol w="85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61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2142" y="4362271"/>
            <a:ext cx="26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Note-</a:t>
            </a:r>
            <a:r>
              <a:rPr lang="en-IN" sz="2400" i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IN" sz="1600" b="1" i="1" dirty="0">
                <a:solidFill>
                  <a:schemeClr val="tx2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The details given above are tentative only. Changes may happened due to unavoidable circumstances.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67E1A9-9AAA-B6CD-C6EF-034F5E202A49}"/>
              </a:ext>
            </a:extLst>
          </p:cNvPr>
          <p:cNvSpPr/>
          <p:nvPr/>
        </p:nvSpPr>
        <p:spPr>
          <a:xfrm>
            <a:off x="3581401" y="6265202"/>
            <a:ext cx="3581400" cy="461665"/>
          </a:xfrm>
          <a:prstGeom prst="rect">
            <a:avLst/>
          </a:prstGeom>
          <a:solidFill>
            <a:srgbClr val="002060"/>
          </a:solidFill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MSP  PUBLIC 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DD017-9730-CBDE-93ED-48999B8C3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40" y="5581471"/>
            <a:ext cx="1224660" cy="1200329"/>
          </a:xfrm>
          <a:prstGeom prst="rect">
            <a:avLst/>
          </a:prstGeom>
        </p:spPr>
      </p:pic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4FE7C3AB-A8CF-3025-12D1-06AEEB4BB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2500"/>
          <a:stretch/>
        </p:blipFill>
        <p:spPr bwMode="auto">
          <a:xfrm>
            <a:off x="16219" y="14990"/>
            <a:ext cx="3336581" cy="20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 photo description available.">
            <a:extLst>
              <a:ext uri="{FF2B5EF4-FFF2-40B4-BE49-F238E27FC236}">
                <a16:creationId xmlns:a16="http://schemas.microsoft.com/office/drawing/2014/main" id="{F43800F0-69B8-165B-7AD2-D73A7B1C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r="2996" b="10591"/>
          <a:stretch/>
        </p:blipFill>
        <p:spPr bwMode="auto">
          <a:xfrm>
            <a:off x="3352800" y="21389"/>
            <a:ext cx="2880610" cy="36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o photo description available.">
            <a:extLst>
              <a:ext uri="{FF2B5EF4-FFF2-40B4-BE49-F238E27FC236}">
                <a16:creationId xmlns:a16="http://schemas.microsoft.com/office/drawing/2014/main" id="{8A2B0EB2-2A0C-4E48-344E-63F85C36F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8333" b="2701"/>
          <a:stretch/>
        </p:blipFill>
        <p:spPr bwMode="auto">
          <a:xfrm>
            <a:off x="16219" y="1887744"/>
            <a:ext cx="3336581" cy="18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07A8CB-5181-FAED-F5D4-E4FC01D97287}"/>
              </a:ext>
            </a:extLst>
          </p:cNvPr>
          <p:cNvSpPr/>
          <p:nvPr/>
        </p:nvSpPr>
        <p:spPr>
          <a:xfrm>
            <a:off x="3386513" y="3336560"/>
            <a:ext cx="280294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DIWALI CELEBRATION</a:t>
            </a:r>
          </a:p>
        </p:txBody>
      </p:sp>
    </p:spTree>
    <p:extLst>
      <p:ext uri="{BB962C8B-B14F-4D97-AF65-F5344CB8AC3E}">
        <p14:creationId xmlns:p14="http://schemas.microsoft.com/office/powerpoint/2010/main" val="210758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Word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0" grpId="0"/>
      <p:bldP spid="5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4283</TotalTime>
  <Words>1418</Words>
  <Application>Microsoft Office PowerPoint</Application>
  <PresentationFormat>On-screen Show (4:3)</PresentationFormat>
  <Paragraphs>611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Mongolian Baiti</vt:lpstr>
      <vt:lpstr>Monotype Corsiva</vt:lpstr>
      <vt:lpstr>Times New Roman</vt:lpstr>
      <vt:lpstr>Wingdings</vt:lpstr>
      <vt:lpstr>Office Theme</vt:lpstr>
      <vt:lpstr>PowerPoint Presentation</vt:lpstr>
      <vt:lpstr>PowerPoint Presentation</vt:lpstr>
      <vt:lpstr>APRIL - 2025</vt:lpstr>
      <vt:lpstr>MAY - 2025</vt:lpstr>
      <vt:lpstr>JUNE - 2025</vt:lpstr>
      <vt:lpstr>JULY - 2025</vt:lpstr>
      <vt:lpstr>AUGUST - 2025</vt:lpstr>
      <vt:lpstr>SEPTEMBER- 2025</vt:lpstr>
      <vt:lpstr>OCTOBER - 2025</vt:lpstr>
      <vt:lpstr>NOVEMBER - 2025</vt:lpstr>
      <vt:lpstr>DECEMBER - 2025</vt:lpstr>
      <vt:lpstr>JANUARY - 2026</vt:lpstr>
      <vt:lpstr>FEBRUARY - 2026</vt:lpstr>
      <vt:lpstr>MARCH - 2026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MSP</dc:creator>
  <cp:lastModifiedBy>Rajgopal Bhoi</cp:lastModifiedBy>
  <cp:revision>383</cp:revision>
  <dcterms:created xsi:type="dcterms:W3CDTF">2023-04-17T03:09:03Z</dcterms:created>
  <dcterms:modified xsi:type="dcterms:W3CDTF">2025-03-25T09:17:55Z</dcterms:modified>
</cp:coreProperties>
</file>